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2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B500A00-A382-486F-8AED-2FB3E4160716}" type="datetime1">
              <a:rPr lang="it-IT" smtClean="0"/>
              <a:t>09/02/2023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3CC045-A227-46AD-B8C5-19A814725413}" type="datetime1">
              <a:rPr lang="it-IT" noProof="0" smtClean="0"/>
              <a:t>09/02/2023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140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7EF432-4631-4A6F-A08E-16895291F647}" type="datetime1">
              <a:rPr lang="it-IT" noProof="0" smtClean="0"/>
              <a:t>09/02/2023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D512D7-A170-40AE-AB51-A6118912CFED}" type="datetime1">
              <a:rPr lang="it-IT" noProof="0" smtClean="0"/>
              <a:t>09/02/2023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FCFAE4-3AAD-4B88-B923-E79DCED785B8}" type="datetime1">
              <a:rPr lang="it-IT" noProof="0" smtClean="0"/>
              <a:t>09/02/2023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 di testo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Casella di testo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D3E372-EBFB-4513-BBFB-D04F1C8A7D35}" type="datetime1">
              <a:rPr lang="it-IT" noProof="0" smtClean="0"/>
              <a:t>09/02/2023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739C3F-06CE-4449-9EFC-2F2D455A8782}" type="datetime1">
              <a:rPr lang="it-IT" noProof="0" smtClean="0"/>
              <a:t>09/02/2023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 di testo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Casella di testo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6F5BFD-F843-43AB-AE63-6ED1014827B5}" type="datetime1">
              <a:rPr lang="it-IT" noProof="0" smtClean="0"/>
              <a:t>09/02/2023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62C55B-CC9A-4B83-AC49-0F169A9EF7A0}" type="datetime1">
              <a:rPr lang="it-IT" noProof="0" smtClean="0"/>
              <a:t>09/02/2023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70F961-5DE2-4586-841F-9A5D51ED8A52}" type="datetime1">
              <a:rPr lang="it-IT" noProof="0" smtClean="0"/>
              <a:t>09/02/2023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6276C1-D19D-4DD3-8949-30AA342CBCCD}" type="datetime1">
              <a:rPr lang="it-IT" noProof="0" smtClean="0"/>
              <a:t>09/02/2023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2CA4D3-9D06-43D5-BF30-E1048D421CA6}" type="datetime1">
              <a:rPr lang="it-IT" noProof="0" smtClean="0"/>
              <a:t>09/02/2023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109252-DEFB-48D9-9C74-593D6C26BFF8}" type="datetime1">
              <a:rPr lang="it-IT" noProof="0" smtClean="0"/>
              <a:t>09/02/2023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AFD143-DFD6-4AEA-A942-68C75B0511CE}" type="datetime1">
              <a:rPr lang="it-IT" noProof="0" smtClean="0"/>
              <a:t>09/02/2023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03440B-6CA5-444A-B726-D27C18D69F3D}" type="datetime1">
              <a:rPr lang="it-IT" noProof="0" smtClean="0"/>
              <a:t>09/02/2023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24B208-55BF-443E-ABA9-4996A7A54B4D}" type="datetime1">
              <a:rPr lang="it-IT" noProof="0" smtClean="0"/>
              <a:t>09/02/2023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4B6926-3743-4687-ABB5-06A739A04094}" type="datetime1">
              <a:rPr lang="it-IT" noProof="0" smtClean="0"/>
              <a:t>09/02/2023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C19EB5-0AF2-4024-930B-773E01AFF0C3}" type="datetime1">
              <a:rPr lang="it-IT" noProof="0" smtClean="0"/>
              <a:t>09/02/2023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4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BB7A8279-29C4-47A4-9EFE-B78D91E40077}" type="datetime1">
              <a:rPr lang="it-IT" noProof="0" smtClean="0"/>
              <a:t>09/02/2023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C723B6C3-933D-4D0D-BE2E-BF1108C86A00}" type="datetime1">
              <a:rPr lang="it-IT" noProof="0" smtClean="0"/>
              <a:t>09/02/2023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-118021" y="0"/>
            <a:ext cx="12318281" cy="6857990"/>
          </a:xfrm>
          <a:prstGeom prst="rect">
            <a:avLst/>
          </a:prstGeom>
        </p:spPr>
      </p:pic>
      <p:sp useBgFill="1">
        <p:nvSpPr>
          <p:cNvPr id="29" name="Rettangolo arrotondato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26292E0-6095-4F56-8D59-35C313153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6887" y="2063930"/>
            <a:ext cx="8998224" cy="795587"/>
          </a:xfrm>
        </p:spPr>
        <p:txBody>
          <a:bodyPr rtlCol="0">
            <a:normAutofit/>
          </a:bodyPr>
          <a:lstStyle/>
          <a:p>
            <a:pPr rtl="0"/>
            <a:r>
              <a:rPr lang="it-IT" sz="3600" dirty="0"/>
              <a:t>Automation Engineering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E73BAA-0EFB-8BE8-90A5-A1A378CC91C8}"/>
              </a:ext>
            </a:extLst>
          </p:cNvPr>
          <p:cNvSpPr txBox="1"/>
          <p:nvPr/>
        </p:nvSpPr>
        <p:spPr>
          <a:xfrm>
            <a:off x="1751012" y="4509856"/>
            <a:ext cx="525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856F0E-B62C-0CB2-C3ED-D621E171483A}"/>
              </a:ext>
            </a:extLst>
          </p:cNvPr>
          <p:cNvSpPr txBox="1"/>
          <p:nvPr/>
        </p:nvSpPr>
        <p:spPr>
          <a:xfrm>
            <a:off x="7661429" y="4367814"/>
            <a:ext cx="276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CD53502-573A-F733-19D2-D1594A906679}"/>
              </a:ext>
            </a:extLst>
          </p:cNvPr>
          <p:cNvSpPr txBox="1"/>
          <p:nvPr/>
        </p:nvSpPr>
        <p:spPr>
          <a:xfrm>
            <a:off x="1437112" y="2906470"/>
            <a:ext cx="9065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Controlled</a:t>
            </a:r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Petri’s</a:t>
            </a:r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Nets</a:t>
            </a:r>
            <a:endParaRPr lang="it-IT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13DD460-23E0-313F-48E2-A329F50B552D}"/>
              </a:ext>
            </a:extLst>
          </p:cNvPr>
          <p:cNvSpPr txBox="1"/>
          <p:nvPr/>
        </p:nvSpPr>
        <p:spPr>
          <a:xfrm>
            <a:off x="8060283" y="4209231"/>
            <a:ext cx="3160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University of Calabria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B6BE28-36C4-F3C5-39E8-B27B83E8B714}"/>
              </a:ext>
            </a:extLst>
          </p:cNvPr>
          <p:cNvSpPr txBox="1"/>
          <p:nvPr/>
        </p:nvSpPr>
        <p:spPr>
          <a:xfrm>
            <a:off x="9082255" y="4506164"/>
            <a:ext cx="2689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Nicola Corea</a:t>
            </a:r>
          </a:p>
        </p:txBody>
      </p:sp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0C851D-8437-784C-7D74-A5C968ED32F2}"/>
              </a:ext>
            </a:extLst>
          </p:cNvPr>
          <p:cNvSpPr txBox="1"/>
          <p:nvPr/>
        </p:nvSpPr>
        <p:spPr>
          <a:xfrm>
            <a:off x="372862" y="399495"/>
            <a:ext cx="1099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È un P-invariante per la rete di Petri aumentata il vettore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E2DA229-DCFA-1D45-833D-73BBC652260A}"/>
                  </a:ext>
                </a:extLst>
              </p:cNvPr>
              <p:cNvSpPr txBox="1"/>
              <p:nvPr/>
            </p:nvSpPr>
            <p:spPr>
              <a:xfrm>
                <a:off x="1100830" y="1015584"/>
                <a:ext cx="8895425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: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0 , 0 , …, 1 , 0 ,…,0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E2DA229-DCFA-1D45-833D-73BBC6522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830" y="1015584"/>
                <a:ext cx="8895425" cy="404983"/>
              </a:xfrm>
              <a:prstGeom prst="rect">
                <a:avLst/>
              </a:prstGeom>
              <a:blipFill>
                <a:blip r:embed="rId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13FCC6B2-24BA-1237-6304-C2D31DA3C43C}"/>
              </a:ext>
            </a:extLst>
          </p:cNvPr>
          <p:cNvSpPr txBox="1"/>
          <p:nvPr/>
        </p:nvSpPr>
        <p:spPr>
          <a:xfrm>
            <a:off x="372862" y="1597981"/>
            <a:ext cx="1076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 la marcatura iniziale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E1D356A-ABD0-172C-A363-19F02CF79F06}"/>
                  </a:ext>
                </a:extLst>
              </p:cNvPr>
              <p:cNvSpPr txBox="1"/>
              <p:nvPr/>
            </p:nvSpPr>
            <p:spPr>
              <a:xfrm>
                <a:off x="1979720" y="1885736"/>
                <a:ext cx="6942338" cy="1336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  <m:sup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E1D356A-ABD0-172C-A363-19F02CF79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20" y="1885736"/>
                <a:ext cx="6942338" cy="13364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BBC73BC7-29CD-0376-FC27-154F77475527}"/>
              </a:ext>
            </a:extLst>
          </p:cNvPr>
          <p:cNvSpPr txBox="1"/>
          <p:nvPr/>
        </p:nvSpPr>
        <p:spPr>
          <a:xfrm>
            <a:off x="372862" y="3286452"/>
            <a:ext cx="933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essendo un P-invariante , allora….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C657471-1BBB-53F7-9B47-D342B40AF352}"/>
                  </a:ext>
                </a:extLst>
              </p:cNvPr>
              <p:cNvSpPr txBox="1"/>
              <p:nvPr/>
            </p:nvSpPr>
            <p:spPr>
              <a:xfrm>
                <a:off x="2824578" y="3802266"/>
                <a:ext cx="6542843" cy="384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/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C657471-1BBB-53F7-9B47-D342B40AF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578" y="3802266"/>
                <a:ext cx="6542843" cy="384464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144AE0B-6A70-938F-0233-F2CD76455197}"/>
              </a:ext>
            </a:extLst>
          </p:cNvPr>
          <p:cNvSpPr txBox="1"/>
          <p:nvPr/>
        </p:nvSpPr>
        <p:spPr>
          <a:xfrm>
            <a:off x="372862" y="4211546"/>
            <a:ext cx="562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32D8AD1-07F1-E151-8656-51CC00D2BE79}"/>
                  </a:ext>
                </a:extLst>
              </p:cNvPr>
              <p:cNvSpPr txBox="1"/>
              <p:nvPr/>
            </p:nvSpPr>
            <p:spPr>
              <a:xfrm>
                <a:off x="1979720" y="4702622"/>
                <a:ext cx="7804951" cy="557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/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32D8AD1-07F1-E151-8656-51CC00D2B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20" y="4702622"/>
                <a:ext cx="7804951" cy="5573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41907CD-8ACF-34A7-A566-606CBA7F3902}"/>
              </a:ext>
            </a:extLst>
          </p:cNvPr>
          <p:cNvSpPr txBox="1"/>
          <p:nvPr/>
        </p:nvSpPr>
        <p:spPr>
          <a:xfrm>
            <a:off x="372862" y="5372886"/>
            <a:ext cx="1016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Ovvero….</a:t>
            </a:r>
          </a:p>
        </p:txBody>
      </p:sp>
    </p:spTree>
    <p:extLst>
      <p:ext uri="{BB962C8B-B14F-4D97-AF65-F5344CB8AC3E}">
        <p14:creationId xmlns:p14="http://schemas.microsoft.com/office/powerpoint/2010/main" val="2250379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A03989-3BC2-F0B8-CE03-2148B9C833D5}"/>
              </a:ext>
            </a:extLst>
          </p:cNvPr>
          <p:cNvSpPr txBox="1"/>
          <p:nvPr/>
        </p:nvSpPr>
        <p:spPr>
          <a:xfrm>
            <a:off x="337351" y="372862"/>
            <a:ext cx="1033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Applicazione P-Invarianti Controllati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6C23CE8-5A43-AFB0-4F0A-DBFE34C22751}"/>
              </a:ext>
            </a:extLst>
          </p:cNvPr>
          <p:cNvSpPr txBox="1"/>
          <p:nvPr/>
        </p:nvSpPr>
        <p:spPr>
          <a:xfrm>
            <a:off x="337351" y="966540"/>
            <a:ext cx="1074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 consideri la seguente Rete di Petri non limitata , vista a lezione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B6095E85-4E07-855E-C07D-6DFC12FBFC81}"/>
              </a:ext>
            </a:extLst>
          </p:cNvPr>
          <p:cNvSpPr/>
          <p:nvPr/>
        </p:nvSpPr>
        <p:spPr>
          <a:xfrm>
            <a:off x="1198486" y="2450236"/>
            <a:ext cx="550416" cy="5326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A4377BD-FF81-D23F-5ACC-FD747E06EEEF}"/>
              </a:ext>
            </a:extLst>
          </p:cNvPr>
          <p:cNvSpPr/>
          <p:nvPr/>
        </p:nvSpPr>
        <p:spPr>
          <a:xfrm>
            <a:off x="3517038" y="2450236"/>
            <a:ext cx="550416" cy="5326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CFBD2E8-D51E-60EA-713F-A187EFFC3AAA}"/>
              </a:ext>
            </a:extLst>
          </p:cNvPr>
          <p:cNvSpPr/>
          <p:nvPr/>
        </p:nvSpPr>
        <p:spPr>
          <a:xfrm>
            <a:off x="6739631" y="2450236"/>
            <a:ext cx="550416" cy="5326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DFAE922-876D-3A6D-1972-959241DD030B}"/>
              </a:ext>
            </a:extLst>
          </p:cNvPr>
          <p:cNvSpPr/>
          <p:nvPr/>
        </p:nvSpPr>
        <p:spPr>
          <a:xfrm>
            <a:off x="6739631" y="3830930"/>
            <a:ext cx="550416" cy="5326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03A48FB-2AB7-FE91-B89C-0C76FA8135D2}"/>
              </a:ext>
            </a:extLst>
          </p:cNvPr>
          <p:cNvSpPr/>
          <p:nvPr/>
        </p:nvSpPr>
        <p:spPr>
          <a:xfrm>
            <a:off x="2611517" y="2317071"/>
            <a:ext cx="88776" cy="7989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02E84EC-8312-BB13-6994-6F1915DDE574}"/>
              </a:ext>
            </a:extLst>
          </p:cNvPr>
          <p:cNvSpPr/>
          <p:nvPr/>
        </p:nvSpPr>
        <p:spPr>
          <a:xfrm>
            <a:off x="5415379" y="3058571"/>
            <a:ext cx="88776" cy="7989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E882D08-FC26-8A48-5618-449B77A9270E}"/>
              </a:ext>
            </a:extLst>
          </p:cNvPr>
          <p:cNvSpPr/>
          <p:nvPr/>
        </p:nvSpPr>
        <p:spPr>
          <a:xfrm>
            <a:off x="5415379" y="1518080"/>
            <a:ext cx="88776" cy="7989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636D949-60A2-A668-D19A-B2D453F5D984}"/>
              </a:ext>
            </a:extLst>
          </p:cNvPr>
          <p:cNvCxnSpPr>
            <a:endCxn id="10" idx="1"/>
          </p:cNvCxnSpPr>
          <p:nvPr/>
        </p:nvCxnSpPr>
        <p:spPr>
          <a:xfrm>
            <a:off x="1571348" y="2716566"/>
            <a:ext cx="104016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07EE8285-56DB-4978-6798-BF1D3C0C5C3E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flipV="1">
            <a:off x="2611517" y="2716566"/>
            <a:ext cx="90552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DA651868-B48A-3FFD-8E3F-27F8532EC7F7}"/>
              </a:ext>
            </a:extLst>
          </p:cNvPr>
          <p:cNvCxnSpPr>
            <a:stCxn id="12" idx="1"/>
            <a:endCxn id="7" idx="7"/>
          </p:cNvCxnSpPr>
          <p:nvPr/>
        </p:nvCxnSpPr>
        <p:spPr>
          <a:xfrm rot="10800000" flipV="1">
            <a:off x="3986847" y="1917576"/>
            <a:ext cx="1428532" cy="61066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curvo 20">
            <a:extLst>
              <a:ext uri="{FF2B5EF4-FFF2-40B4-BE49-F238E27FC236}">
                <a16:creationId xmlns:a16="http://schemas.microsoft.com/office/drawing/2014/main" id="{2A30AA7B-40D1-BBFE-2F1C-94DC8BB42698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 rot="16200000" flipH="1">
            <a:off x="4424525" y="2467212"/>
            <a:ext cx="553177" cy="142853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88C44782-E738-43C9-1599-C2D80709E0BE}"/>
              </a:ext>
            </a:extLst>
          </p:cNvPr>
          <p:cNvCxnSpPr>
            <a:stCxn id="11" idx="3"/>
            <a:endCxn id="8" idx="4"/>
          </p:cNvCxnSpPr>
          <p:nvPr/>
        </p:nvCxnSpPr>
        <p:spPr>
          <a:xfrm flipV="1">
            <a:off x="5504155" y="2982896"/>
            <a:ext cx="1510684" cy="47517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712B29D7-5842-62D3-4D93-A8F7DD100FF4}"/>
              </a:ext>
            </a:extLst>
          </p:cNvPr>
          <p:cNvCxnSpPr>
            <a:stCxn id="8" idx="0"/>
            <a:endCxn id="12" idx="3"/>
          </p:cNvCxnSpPr>
          <p:nvPr/>
        </p:nvCxnSpPr>
        <p:spPr>
          <a:xfrm rot="16200000" flipV="1">
            <a:off x="5993167" y="1428564"/>
            <a:ext cx="532660" cy="151068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curvo 29">
            <a:extLst>
              <a:ext uri="{FF2B5EF4-FFF2-40B4-BE49-F238E27FC236}">
                <a16:creationId xmlns:a16="http://schemas.microsoft.com/office/drawing/2014/main" id="{38E7A340-6AF6-FEEA-7C86-DC2C1090B8BC}"/>
              </a:ext>
            </a:extLst>
          </p:cNvPr>
          <p:cNvCxnSpPr>
            <a:endCxn id="9" idx="1"/>
          </p:cNvCxnSpPr>
          <p:nvPr/>
        </p:nvCxnSpPr>
        <p:spPr>
          <a:xfrm>
            <a:off x="5504155" y="3630967"/>
            <a:ext cx="1316083" cy="27796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e 30">
            <a:extLst>
              <a:ext uri="{FF2B5EF4-FFF2-40B4-BE49-F238E27FC236}">
                <a16:creationId xmlns:a16="http://schemas.microsoft.com/office/drawing/2014/main" id="{25CB905F-B065-2977-A0F9-6CD3D34A33E0}"/>
              </a:ext>
            </a:extLst>
          </p:cNvPr>
          <p:cNvSpPr/>
          <p:nvPr/>
        </p:nvSpPr>
        <p:spPr>
          <a:xfrm>
            <a:off x="3719744" y="2672176"/>
            <a:ext cx="97655" cy="8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D09E4FA9-4DCC-6CA5-E72D-37A5854B809E}"/>
                  </a:ext>
                </a:extLst>
              </p:cNvPr>
              <p:cNvSpPr txBox="1"/>
              <p:nvPr/>
            </p:nvSpPr>
            <p:spPr>
              <a:xfrm>
                <a:off x="953609" y="2904889"/>
                <a:ext cx="1040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D09E4FA9-4DCC-6CA5-E72D-37A5854B8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09" y="2904889"/>
                <a:ext cx="1040169" cy="369332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BFD2E885-4A13-F94B-2172-9E8F3EAB979E}"/>
                  </a:ext>
                </a:extLst>
              </p:cNvPr>
              <p:cNvSpPr txBox="1"/>
              <p:nvPr/>
            </p:nvSpPr>
            <p:spPr>
              <a:xfrm>
                <a:off x="3420124" y="2968920"/>
                <a:ext cx="7442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BFD2E885-4A13-F94B-2172-9E8F3EAB9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124" y="2968920"/>
                <a:ext cx="744244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931F2B1F-B287-FBA4-0E0F-B34ECDE29433}"/>
                  </a:ext>
                </a:extLst>
              </p:cNvPr>
              <p:cNvSpPr txBox="1"/>
              <p:nvPr/>
            </p:nvSpPr>
            <p:spPr>
              <a:xfrm>
                <a:off x="6420037" y="2487510"/>
                <a:ext cx="22904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931F2B1F-B287-FBA4-0E0F-B34ECDE29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037" y="2487510"/>
                <a:ext cx="2290436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DF4F6079-7929-6FB3-6AC0-95EF79EA06DF}"/>
                  </a:ext>
                </a:extLst>
              </p:cNvPr>
              <p:cNvSpPr txBox="1"/>
              <p:nvPr/>
            </p:nvSpPr>
            <p:spPr>
              <a:xfrm>
                <a:off x="5998346" y="3830930"/>
                <a:ext cx="31338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DF4F6079-7929-6FB3-6AC0-95EF79EA0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346" y="3830930"/>
                <a:ext cx="3133818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7B07A09D-725E-4373-BBE7-58C1B7485FA4}"/>
                  </a:ext>
                </a:extLst>
              </p:cNvPr>
              <p:cNvSpPr txBox="1"/>
              <p:nvPr/>
            </p:nvSpPr>
            <p:spPr>
              <a:xfrm>
                <a:off x="2273055" y="3162463"/>
                <a:ext cx="6769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7B07A09D-725E-4373-BBE7-58C1B7485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055" y="3162463"/>
                <a:ext cx="676924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3F0D4DE4-76A9-197A-6431-EA0AD5A2D84E}"/>
                  </a:ext>
                </a:extLst>
              </p:cNvPr>
              <p:cNvSpPr txBox="1"/>
              <p:nvPr/>
            </p:nvSpPr>
            <p:spPr>
              <a:xfrm>
                <a:off x="4985937" y="3884194"/>
                <a:ext cx="8670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3F0D4DE4-76A9-197A-6431-EA0AD5A2D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937" y="3884194"/>
                <a:ext cx="867053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8F78802B-33FB-7BFA-3AAA-22EB9268318E}"/>
                  </a:ext>
                </a:extLst>
              </p:cNvPr>
              <p:cNvSpPr txBox="1"/>
              <p:nvPr/>
            </p:nvSpPr>
            <p:spPr>
              <a:xfrm>
                <a:off x="4909353" y="1307401"/>
                <a:ext cx="1510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8F78802B-33FB-7BFA-3AAA-22EB92683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53" y="1307401"/>
                <a:ext cx="1510684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22F4B275-965A-210D-6F0E-8E015E55E4E5}"/>
                  </a:ext>
                </a:extLst>
              </p:cNvPr>
              <p:cNvSpPr txBox="1"/>
              <p:nvPr/>
            </p:nvSpPr>
            <p:spPr>
              <a:xfrm>
                <a:off x="337351" y="4785528"/>
                <a:ext cx="104934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Ovviamente si ha un accumulo di token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22F4B275-965A-210D-6F0E-8E015E55E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51" y="4785528"/>
                <a:ext cx="10493405" cy="369332"/>
              </a:xfrm>
              <a:prstGeom prst="rect">
                <a:avLst/>
              </a:prstGeom>
              <a:blipFill>
                <a:blip r:embed="rId9"/>
                <a:stretch>
                  <a:fillRect l="-465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8A8E3B2B-443E-6327-AA3B-C8EBBA4EB1A9}"/>
                  </a:ext>
                </a:extLst>
              </p:cNvPr>
              <p:cNvSpPr txBox="1"/>
              <p:nvPr/>
            </p:nvSpPr>
            <p:spPr>
              <a:xfrm>
                <a:off x="2700293" y="5478386"/>
                <a:ext cx="606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8A8E3B2B-443E-6327-AA3B-C8EBBA4EB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293" y="5478386"/>
                <a:ext cx="6061968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634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597E19B-2579-E62D-B3CC-944B79FE508B}"/>
              </a:ext>
            </a:extLst>
          </p:cNvPr>
          <p:cNvSpPr txBox="1"/>
          <p:nvPr/>
        </p:nvSpPr>
        <p:spPr>
          <a:xfrm>
            <a:off x="435006" y="514905"/>
            <a:ext cx="841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vincolo , imposto sulla marcatura sul posto della rete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45FCD72-E904-7C6A-93F1-BFBA02D948E8}"/>
                  </a:ext>
                </a:extLst>
              </p:cNvPr>
              <p:cNvSpPr txBox="1"/>
              <p:nvPr/>
            </p:nvSpPr>
            <p:spPr>
              <a:xfrm>
                <a:off x="3213717" y="1091953"/>
                <a:ext cx="55396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45FCD72-E904-7C6A-93F1-BFBA02D94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717" y="1091953"/>
                <a:ext cx="5539666" cy="369332"/>
              </a:xfrm>
              <a:prstGeom prst="rect">
                <a:avLst/>
              </a:prstGeom>
              <a:blipFill>
                <a:blip r:embed="rId2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36BAE9C-1D3C-2011-15C2-C248CD5898A6}"/>
              </a:ext>
            </a:extLst>
          </p:cNvPr>
          <p:cNvSpPr txBox="1"/>
          <p:nvPr/>
        </p:nvSpPr>
        <p:spPr>
          <a:xfrm>
            <a:off x="435006" y="1633491"/>
            <a:ext cx="989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è immediatamente riscrivibile come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1294EFD0-1548-C403-202F-6BF5DAEEAC01}"/>
                  </a:ext>
                </a:extLst>
              </p:cNvPr>
              <p:cNvSpPr txBox="1"/>
              <p:nvPr/>
            </p:nvSpPr>
            <p:spPr>
              <a:xfrm>
                <a:off x="2885243" y="2192784"/>
                <a:ext cx="62676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≤3 , 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0 0 0 1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1294EFD0-1548-C403-202F-6BF5DAEEA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243" y="2192784"/>
                <a:ext cx="626763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5F023D-D7F1-AF07-1EE6-0E6282939799}"/>
              </a:ext>
            </a:extLst>
          </p:cNvPr>
          <p:cNvSpPr txBox="1"/>
          <p:nvPr/>
        </p:nvSpPr>
        <p:spPr>
          <a:xfrm>
            <a:off x="435006" y="2867487"/>
            <a:ext cx="989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la matrice delle adiacenze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272166C-A576-2F8B-6910-2D72710C3AC8}"/>
                  </a:ext>
                </a:extLst>
              </p:cNvPr>
              <p:cNvSpPr txBox="1"/>
              <p:nvPr/>
            </p:nvSpPr>
            <p:spPr>
              <a:xfrm>
                <a:off x="2423604" y="3254574"/>
                <a:ext cx="6427433" cy="1112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272166C-A576-2F8B-6910-2D72710C3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604" y="3254574"/>
                <a:ext cx="6427433" cy="1112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53AFDD3-67C4-1F43-520C-C227C26DA810}"/>
              </a:ext>
            </a:extLst>
          </p:cNvPr>
          <p:cNvSpPr txBox="1"/>
          <p:nvPr/>
        </p:nvSpPr>
        <p:spPr>
          <a:xfrm>
            <a:off x="435006" y="4449477"/>
            <a:ext cx="989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matrice aumentata sarà allora…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041F0BC-5873-4C8B-9D2C-43CC09186159}"/>
                  </a:ext>
                </a:extLst>
              </p:cNvPr>
              <p:cNvSpPr txBox="1"/>
              <p:nvPr/>
            </p:nvSpPr>
            <p:spPr>
              <a:xfrm>
                <a:off x="2703250" y="4894657"/>
                <a:ext cx="5868140" cy="1370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041F0BC-5873-4C8B-9D2C-43CC09186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250" y="4894657"/>
                <a:ext cx="5868140" cy="1370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059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6E5CBE-24B8-A7E6-0C41-F7025B8F48B3}"/>
              </a:ext>
            </a:extLst>
          </p:cNvPr>
          <p:cNvSpPr txBox="1"/>
          <p:nvPr/>
        </p:nvSpPr>
        <p:spPr>
          <a:xfrm>
            <a:off x="408373" y="479394"/>
            <a:ext cx="1074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 l’introduzione del posto monitor , la rete di Petri aumentata sarà allora….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C4AFF89D-2F55-D8AF-B1EF-9BBD845B4666}"/>
              </a:ext>
            </a:extLst>
          </p:cNvPr>
          <p:cNvSpPr/>
          <p:nvPr/>
        </p:nvSpPr>
        <p:spPr>
          <a:xfrm>
            <a:off x="2015231" y="2006352"/>
            <a:ext cx="550416" cy="5326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E91AD605-A8CE-F205-11B5-86DD8BED382E}"/>
              </a:ext>
            </a:extLst>
          </p:cNvPr>
          <p:cNvSpPr/>
          <p:nvPr/>
        </p:nvSpPr>
        <p:spPr>
          <a:xfrm>
            <a:off x="4333783" y="2006352"/>
            <a:ext cx="550416" cy="5326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60DC3A3C-D249-1DFF-D08D-F49E619DFB74}"/>
              </a:ext>
            </a:extLst>
          </p:cNvPr>
          <p:cNvSpPr/>
          <p:nvPr/>
        </p:nvSpPr>
        <p:spPr>
          <a:xfrm>
            <a:off x="7556376" y="2006352"/>
            <a:ext cx="550416" cy="5326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D5F070A4-45C0-6520-E689-A3E24D9091E1}"/>
              </a:ext>
            </a:extLst>
          </p:cNvPr>
          <p:cNvSpPr/>
          <p:nvPr/>
        </p:nvSpPr>
        <p:spPr>
          <a:xfrm>
            <a:off x="7611121" y="3693145"/>
            <a:ext cx="550416" cy="5326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C02438A-3845-6B0A-BE21-A8F07311377C}"/>
              </a:ext>
            </a:extLst>
          </p:cNvPr>
          <p:cNvSpPr/>
          <p:nvPr/>
        </p:nvSpPr>
        <p:spPr>
          <a:xfrm>
            <a:off x="3428262" y="1873187"/>
            <a:ext cx="88776" cy="7989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7CD1A98-23E8-68FD-E932-8F0028A014A7}"/>
              </a:ext>
            </a:extLst>
          </p:cNvPr>
          <p:cNvSpPr/>
          <p:nvPr/>
        </p:nvSpPr>
        <p:spPr>
          <a:xfrm>
            <a:off x="6232124" y="2614687"/>
            <a:ext cx="88776" cy="7989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F89A086E-0E69-307C-4369-B888EF5F7B8C}"/>
              </a:ext>
            </a:extLst>
          </p:cNvPr>
          <p:cNvSpPr/>
          <p:nvPr/>
        </p:nvSpPr>
        <p:spPr>
          <a:xfrm>
            <a:off x="6232124" y="1074196"/>
            <a:ext cx="88776" cy="7989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A5C3D08-B6F1-40E2-4FF0-1036482E5356}"/>
              </a:ext>
            </a:extLst>
          </p:cNvPr>
          <p:cNvCxnSpPr>
            <a:endCxn id="9" idx="1"/>
          </p:cNvCxnSpPr>
          <p:nvPr/>
        </p:nvCxnSpPr>
        <p:spPr>
          <a:xfrm>
            <a:off x="2388093" y="2272682"/>
            <a:ext cx="104016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CC720216-133C-8268-3F48-F4A4A2E00F39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flipV="1">
            <a:off x="3428262" y="2272682"/>
            <a:ext cx="90552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21291588-DBE5-FCDB-CE49-D14A1AD71845}"/>
              </a:ext>
            </a:extLst>
          </p:cNvPr>
          <p:cNvCxnSpPr>
            <a:stCxn id="11" idx="1"/>
            <a:endCxn id="6" idx="7"/>
          </p:cNvCxnSpPr>
          <p:nvPr/>
        </p:nvCxnSpPr>
        <p:spPr>
          <a:xfrm rot="10800000" flipV="1">
            <a:off x="4803592" y="1473692"/>
            <a:ext cx="1428532" cy="61066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curvo 14">
            <a:extLst>
              <a:ext uri="{FF2B5EF4-FFF2-40B4-BE49-F238E27FC236}">
                <a16:creationId xmlns:a16="http://schemas.microsoft.com/office/drawing/2014/main" id="{4E3A4141-25FF-9439-58A0-9646D896F5E2}"/>
              </a:ext>
            </a:extLst>
          </p:cNvPr>
          <p:cNvCxnSpPr>
            <a:cxnSpLocks/>
            <a:stCxn id="6" idx="5"/>
            <a:endCxn id="10" idx="1"/>
          </p:cNvCxnSpPr>
          <p:nvPr/>
        </p:nvCxnSpPr>
        <p:spPr>
          <a:xfrm rot="16200000" flipH="1">
            <a:off x="5241270" y="2023328"/>
            <a:ext cx="553177" cy="142853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660B32B9-5CBC-AB8C-1CB4-12D473C16016}"/>
              </a:ext>
            </a:extLst>
          </p:cNvPr>
          <p:cNvCxnSpPr>
            <a:stCxn id="10" idx="3"/>
            <a:endCxn id="7" idx="4"/>
          </p:cNvCxnSpPr>
          <p:nvPr/>
        </p:nvCxnSpPr>
        <p:spPr>
          <a:xfrm flipV="1">
            <a:off x="6320900" y="2539012"/>
            <a:ext cx="1510684" cy="47517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457E5D19-3297-159B-9D0E-FAE55C63BE5D}"/>
              </a:ext>
            </a:extLst>
          </p:cNvPr>
          <p:cNvCxnSpPr>
            <a:stCxn id="7" idx="0"/>
            <a:endCxn id="11" idx="3"/>
          </p:cNvCxnSpPr>
          <p:nvPr/>
        </p:nvCxnSpPr>
        <p:spPr>
          <a:xfrm rot="16200000" flipV="1">
            <a:off x="6809912" y="984680"/>
            <a:ext cx="532660" cy="151068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curvo 17">
            <a:extLst>
              <a:ext uri="{FF2B5EF4-FFF2-40B4-BE49-F238E27FC236}">
                <a16:creationId xmlns:a16="http://schemas.microsoft.com/office/drawing/2014/main" id="{48D14712-4B92-855A-227D-FFF78A93BC2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304624" y="3345151"/>
            <a:ext cx="1387104" cy="42600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5C33BC8F-8549-ACCC-E6D3-9619FDAD6AB9}"/>
              </a:ext>
            </a:extLst>
          </p:cNvPr>
          <p:cNvSpPr/>
          <p:nvPr/>
        </p:nvSpPr>
        <p:spPr>
          <a:xfrm>
            <a:off x="4536489" y="2228292"/>
            <a:ext cx="97655" cy="8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A3109390-2F46-6A74-9C7C-DEB1C5C2B993}"/>
                  </a:ext>
                </a:extLst>
              </p:cNvPr>
              <p:cNvSpPr txBox="1"/>
              <p:nvPr/>
            </p:nvSpPr>
            <p:spPr>
              <a:xfrm>
                <a:off x="4236869" y="2525036"/>
                <a:ext cx="7442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A3109390-2F46-6A74-9C7C-DEB1C5C2B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869" y="2525036"/>
                <a:ext cx="744244" cy="369332"/>
              </a:xfrm>
              <a:prstGeom prst="rect">
                <a:avLst/>
              </a:prstGeom>
              <a:blipFill>
                <a:blip r:embed="rId2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399F1380-8403-4D5C-36F4-8E7CF6D42BDE}"/>
                  </a:ext>
                </a:extLst>
              </p:cNvPr>
              <p:cNvSpPr txBox="1"/>
              <p:nvPr/>
            </p:nvSpPr>
            <p:spPr>
              <a:xfrm>
                <a:off x="3089800" y="2718579"/>
                <a:ext cx="6769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399F1380-8403-4D5C-36F4-8E7CF6D42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800" y="2718579"/>
                <a:ext cx="676924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438310F-E827-880E-6E15-14EAEF1E8579}"/>
                  </a:ext>
                </a:extLst>
              </p:cNvPr>
              <p:cNvSpPr txBox="1"/>
              <p:nvPr/>
            </p:nvSpPr>
            <p:spPr>
              <a:xfrm>
                <a:off x="5802682" y="3440310"/>
                <a:ext cx="8670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438310F-E827-880E-6E15-14EAEF1E8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682" y="3440310"/>
                <a:ext cx="86705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5DC86C4F-A7AF-E285-85D2-4F3E50BAAE84}"/>
                  </a:ext>
                </a:extLst>
              </p:cNvPr>
              <p:cNvSpPr txBox="1"/>
              <p:nvPr/>
            </p:nvSpPr>
            <p:spPr>
              <a:xfrm>
                <a:off x="1641258" y="2478760"/>
                <a:ext cx="1040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5DC86C4F-A7AF-E285-85D2-4F3E50BAA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258" y="2478760"/>
                <a:ext cx="1040169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48634CC7-EF0A-7B32-8B4A-ABBF2BB9E010}"/>
                  </a:ext>
                </a:extLst>
              </p:cNvPr>
              <p:cNvSpPr txBox="1"/>
              <p:nvPr/>
            </p:nvSpPr>
            <p:spPr>
              <a:xfrm>
                <a:off x="7219028" y="1821686"/>
                <a:ext cx="22904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48634CC7-EF0A-7B32-8B4A-ABBF2BB9E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028" y="1821686"/>
                <a:ext cx="2290436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614D71EE-E0F0-F6B7-A8A8-437D1C3C0052}"/>
                  </a:ext>
                </a:extLst>
              </p:cNvPr>
              <p:cNvSpPr txBox="1"/>
              <p:nvPr/>
            </p:nvSpPr>
            <p:spPr>
              <a:xfrm>
                <a:off x="5914393" y="901296"/>
                <a:ext cx="1510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614D71EE-E0F0-F6B7-A8A8-437D1C3C0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393" y="901296"/>
                <a:ext cx="1510684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4D48D8E6-858D-9EBD-FF3B-63C14CE5FFAD}"/>
                  </a:ext>
                </a:extLst>
              </p:cNvPr>
              <p:cNvSpPr txBox="1"/>
              <p:nvPr/>
            </p:nvSpPr>
            <p:spPr>
              <a:xfrm>
                <a:off x="6797337" y="3637119"/>
                <a:ext cx="31338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4D48D8E6-858D-9EBD-FF3B-63C14CE5F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337" y="3637119"/>
                <a:ext cx="3133818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e 28">
            <a:extLst>
              <a:ext uri="{FF2B5EF4-FFF2-40B4-BE49-F238E27FC236}">
                <a16:creationId xmlns:a16="http://schemas.microsoft.com/office/drawing/2014/main" id="{6CCAB5F8-F218-3745-89D6-4AAFB7C40218}"/>
              </a:ext>
            </a:extLst>
          </p:cNvPr>
          <p:cNvSpPr/>
          <p:nvPr/>
        </p:nvSpPr>
        <p:spPr>
          <a:xfrm>
            <a:off x="4845374" y="3504821"/>
            <a:ext cx="550416" cy="5326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3" name="Connettore curvo 32">
            <a:extLst>
              <a:ext uri="{FF2B5EF4-FFF2-40B4-BE49-F238E27FC236}">
                <a16:creationId xmlns:a16="http://schemas.microsoft.com/office/drawing/2014/main" id="{CF277660-03ED-3657-6849-80F7FD64FE98}"/>
              </a:ext>
            </a:extLst>
          </p:cNvPr>
          <p:cNvCxnSpPr>
            <a:stCxn id="29" idx="0"/>
          </p:cNvCxnSpPr>
          <p:nvPr/>
        </p:nvCxnSpPr>
        <p:spPr>
          <a:xfrm rot="5400000" flipH="1" flipV="1">
            <a:off x="5497303" y="2770000"/>
            <a:ext cx="358100" cy="111154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7BA780C0-A24C-ECD6-8368-D141BF0D51A7}"/>
                  </a:ext>
                </a:extLst>
              </p:cNvPr>
              <p:cNvSpPr txBox="1"/>
              <p:nvPr/>
            </p:nvSpPr>
            <p:spPr>
              <a:xfrm>
                <a:off x="3960921" y="4006451"/>
                <a:ext cx="16571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7BA780C0-A24C-ECD6-8368-D141BF0D5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921" y="4006451"/>
                <a:ext cx="1657165" cy="369332"/>
              </a:xfrm>
              <a:prstGeom prst="rect">
                <a:avLst/>
              </a:prstGeom>
              <a:blipFill>
                <a:blip r:embed="rId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4742101-103B-A99A-2553-078361145C25}"/>
              </a:ext>
            </a:extLst>
          </p:cNvPr>
          <p:cNvSpPr txBox="1"/>
          <p:nvPr/>
        </p:nvSpPr>
        <p:spPr>
          <a:xfrm>
            <a:off x="359932" y="4675113"/>
            <a:ext cx="1031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 la marcatura iniziale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B994DE76-9DC1-6181-D0B8-252CB5BCA846}"/>
                  </a:ext>
                </a:extLst>
              </p:cNvPr>
              <p:cNvSpPr txBox="1"/>
              <p:nvPr/>
            </p:nvSpPr>
            <p:spPr>
              <a:xfrm>
                <a:off x="2388093" y="5279745"/>
                <a:ext cx="6094520" cy="597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B994DE76-9DC1-6181-D0B8-252CB5BC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093" y="5279745"/>
                <a:ext cx="6094520" cy="5977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e 37">
            <a:extLst>
              <a:ext uri="{FF2B5EF4-FFF2-40B4-BE49-F238E27FC236}">
                <a16:creationId xmlns:a16="http://schemas.microsoft.com/office/drawing/2014/main" id="{D615156A-CF71-36E9-EFE4-482BE45A9918}"/>
              </a:ext>
            </a:extLst>
          </p:cNvPr>
          <p:cNvSpPr/>
          <p:nvPr/>
        </p:nvSpPr>
        <p:spPr>
          <a:xfrm>
            <a:off x="5004253" y="3605233"/>
            <a:ext cx="97655" cy="8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1BEA3767-DA72-D867-8793-A93D365F944C}"/>
              </a:ext>
            </a:extLst>
          </p:cNvPr>
          <p:cNvSpPr/>
          <p:nvPr/>
        </p:nvSpPr>
        <p:spPr>
          <a:xfrm>
            <a:off x="5210451" y="3738626"/>
            <a:ext cx="97655" cy="8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5EB9F7A3-9DED-0DCD-DB1B-D51BBC61DB62}"/>
              </a:ext>
            </a:extLst>
          </p:cNvPr>
          <p:cNvSpPr/>
          <p:nvPr/>
        </p:nvSpPr>
        <p:spPr>
          <a:xfrm>
            <a:off x="5022927" y="3800026"/>
            <a:ext cx="97655" cy="8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075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F9FF55-0493-8434-AC10-F2D38B50C673}"/>
              </a:ext>
            </a:extLst>
          </p:cNvPr>
          <p:cNvSpPr txBox="1"/>
          <p:nvPr/>
        </p:nvSpPr>
        <p:spPr>
          <a:xfrm>
            <a:off x="2796465" y="1526957"/>
            <a:ext cx="8211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Introduzione Al Controllo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3E6B9B-F304-D294-A5B4-62A2758D7598}"/>
              </a:ext>
            </a:extLst>
          </p:cNvPr>
          <p:cNvSpPr txBox="1"/>
          <p:nvPr/>
        </p:nvSpPr>
        <p:spPr>
          <a:xfrm>
            <a:off x="3080552" y="2343704"/>
            <a:ext cx="8851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Controllo Mediante Posti Di Controllo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E5172DA-A13A-24EE-CFEF-BFB3F9F65A22}"/>
              </a:ext>
            </a:extLst>
          </p:cNvPr>
          <p:cNvSpPr txBox="1"/>
          <p:nvPr/>
        </p:nvSpPr>
        <p:spPr>
          <a:xfrm>
            <a:off x="4669655" y="2914230"/>
            <a:ext cx="503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  New </a:t>
            </a:r>
            <a:r>
              <a:rPr lang="it-IT" dirty="0" err="1"/>
              <a:t>Approach</a:t>
            </a:r>
            <a:r>
              <a:rPr lang="it-IT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861094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0D04882-B0B8-F7AC-D6BF-D9D6AEC16170}"/>
              </a:ext>
            </a:extLst>
          </p:cNvPr>
          <p:cNvSpPr txBox="1"/>
          <p:nvPr/>
        </p:nvSpPr>
        <p:spPr>
          <a:xfrm>
            <a:off x="461639" y="488272"/>
            <a:ext cx="1087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Generatore di Sequenza Controllato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D84AA2E-3E5E-3466-8F19-49223E2A6988}"/>
              </a:ext>
            </a:extLst>
          </p:cNvPr>
          <p:cNvSpPr txBox="1"/>
          <p:nvPr/>
        </p:nvSpPr>
        <p:spPr>
          <a:xfrm>
            <a:off x="461639" y="1118587"/>
            <a:ext cx="1028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 lezione si è visto il problema della generazione della sequenza : ABAAB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2C0C7DFE-CC03-041A-E245-884A75E76D76}"/>
              </a:ext>
            </a:extLst>
          </p:cNvPr>
          <p:cNvSpPr/>
          <p:nvPr/>
        </p:nvSpPr>
        <p:spPr>
          <a:xfrm>
            <a:off x="2388094" y="1890943"/>
            <a:ext cx="550416" cy="5326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6A71F4D5-BED9-7267-48FF-55BE3CD854B1}"/>
              </a:ext>
            </a:extLst>
          </p:cNvPr>
          <p:cNvSpPr/>
          <p:nvPr/>
        </p:nvSpPr>
        <p:spPr>
          <a:xfrm>
            <a:off x="4793943" y="1890943"/>
            <a:ext cx="550416" cy="5326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28A5872-9482-7A57-8FBB-22C3CCDAE99D}"/>
              </a:ext>
            </a:extLst>
          </p:cNvPr>
          <p:cNvSpPr/>
          <p:nvPr/>
        </p:nvSpPr>
        <p:spPr>
          <a:xfrm>
            <a:off x="3568824" y="3429000"/>
            <a:ext cx="550416" cy="5326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EA1FC765-62C5-6CD6-A527-1DAC78BFF53A}"/>
              </a:ext>
            </a:extLst>
          </p:cNvPr>
          <p:cNvSpPr/>
          <p:nvPr/>
        </p:nvSpPr>
        <p:spPr>
          <a:xfrm>
            <a:off x="3568824" y="4864962"/>
            <a:ext cx="550416" cy="5326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C96AF80-28BA-9779-8A8C-DDEFB805B5B3}"/>
              </a:ext>
            </a:extLst>
          </p:cNvPr>
          <p:cNvSpPr/>
          <p:nvPr/>
        </p:nvSpPr>
        <p:spPr>
          <a:xfrm>
            <a:off x="3315810" y="2978458"/>
            <a:ext cx="1056443" cy="976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EF37D51-8551-EA19-0069-901343947E58}"/>
              </a:ext>
            </a:extLst>
          </p:cNvPr>
          <p:cNvSpPr/>
          <p:nvPr/>
        </p:nvSpPr>
        <p:spPr>
          <a:xfrm>
            <a:off x="5255583" y="4065971"/>
            <a:ext cx="88776" cy="7989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curvo 14">
            <a:extLst>
              <a:ext uri="{FF2B5EF4-FFF2-40B4-BE49-F238E27FC236}">
                <a16:creationId xmlns:a16="http://schemas.microsoft.com/office/drawing/2014/main" id="{209B529A-DD0B-8ED8-AF46-E24CD405538A}"/>
              </a:ext>
            </a:extLst>
          </p:cNvPr>
          <p:cNvCxnSpPr>
            <a:stCxn id="7" idx="6"/>
          </p:cNvCxnSpPr>
          <p:nvPr/>
        </p:nvCxnSpPr>
        <p:spPr>
          <a:xfrm>
            <a:off x="2938510" y="2157273"/>
            <a:ext cx="630314" cy="82118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0C3586FE-EC0B-C4B4-C644-BF908C7AC528}"/>
              </a:ext>
            </a:extLst>
          </p:cNvPr>
          <p:cNvCxnSpPr>
            <a:cxnSpLocks/>
            <a:stCxn id="8" idx="2"/>
          </p:cNvCxnSpPr>
          <p:nvPr/>
        </p:nvCxnSpPr>
        <p:spPr>
          <a:xfrm rot="10800000" flipV="1">
            <a:off x="4163629" y="2157272"/>
            <a:ext cx="630314" cy="82118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7A96566-2454-EF35-4BAB-035F6AEA36ED}"/>
              </a:ext>
            </a:extLst>
          </p:cNvPr>
          <p:cNvCxnSpPr>
            <a:stCxn id="11" idx="2"/>
            <a:endCxn id="9" idx="0"/>
          </p:cNvCxnSpPr>
          <p:nvPr/>
        </p:nvCxnSpPr>
        <p:spPr>
          <a:xfrm>
            <a:off x="3844032" y="3076112"/>
            <a:ext cx="0" cy="352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curvo 24">
            <a:extLst>
              <a:ext uri="{FF2B5EF4-FFF2-40B4-BE49-F238E27FC236}">
                <a16:creationId xmlns:a16="http://schemas.microsoft.com/office/drawing/2014/main" id="{4F0DECF7-F2B6-CD7F-365B-6DCBA26B131C}"/>
              </a:ext>
            </a:extLst>
          </p:cNvPr>
          <p:cNvCxnSpPr>
            <a:stCxn id="9" idx="6"/>
          </p:cNvCxnSpPr>
          <p:nvPr/>
        </p:nvCxnSpPr>
        <p:spPr>
          <a:xfrm>
            <a:off x="4119240" y="3695330"/>
            <a:ext cx="1136343" cy="59258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79B49E4A-6EBE-01A2-580E-BB7B4F9406FF}"/>
              </a:ext>
            </a:extLst>
          </p:cNvPr>
          <p:cNvCxnSpPr>
            <a:stCxn id="10" idx="6"/>
          </p:cNvCxnSpPr>
          <p:nvPr/>
        </p:nvCxnSpPr>
        <p:spPr>
          <a:xfrm flipV="1">
            <a:off x="4119240" y="4678532"/>
            <a:ext cx="1136343" cy="45276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1B6A7008-A687-84BC-C4EE-2FE622F51DFB}"/>
              </a:ext>
            </a:extLst>
          </p:cNvPr>
          <p:cNvCxnSpPr>
            <a:stCxn id="13" idx="3"/>
            <a:endCxn id="8" idx="6"/>
          </p:cNvCxnSpPr>
          <p:nvPr/>
        </p:nvCxnSpPr>
        <p:spPr>
          <a:xfrm flipV="1">
            <a:off x="5344359" y="2157273"/>
            <a:ext cx="12700" cy="2308194"/>
          </a:xfrm>
          <a:prstGeom prst="curvedConnector3">
            <a:avLst>
              <a:gd name="adj1" fmla="val 6133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25F376C7-DB12-3405-A094-3B8583119D94}"/>
              </a:ext>
            </a:extLst>
          </p:cNvPr>
          <p:cNvSpPr txBox="1"/>
          <p:nvPr/>
        </p:nvSpPr>
        <p:spPr>
          <a:xfrm>
            <a:off x="2489570" y="1972606"/>
            <a:ext cx="53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401380E-DA07-6464-AC4A-B137ED0C5FFB}"/>
              </a:ext>
            </a:extLst>
          </p:cNvPr>
          <p:cNvSpPr txBox="1"/>
          <p:nvPr/>
        </p:nvSpPr>
        <p:spPr>
          <a:xfrm>
            <a:off x="4909353" y="1965549"/>
            <a:ext cx="55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9CAA5D8-D5C0-B9D1-B383-A588ECEEF3FB}"/>
              </a:ext>
            </a:extLst>
          </p:cNvPr>
          <p:cNvSpPr txBox="1"/>
          <p:nvPr/>
        </p:nvSpPr>
        <p:spPr>
          <a:xfrm>
            <a:off x="3666480" y="3503551"/>
            <a:ext cx="59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37BE14C-B31E-4D35-B88A-2CEAA774460B}"/>
              </a:ext>
            </a:extLst>
          </p:cNvPr>
          <p:cNvSpPr txBox="1"/>
          <p:nvPr/>
        </p:nvSpPr>
        <p:spPr>
          <a:xfrm>
            <a:off x="3666480" y="4946626"/>
            <a:ext cx="59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50752EB8-907F-FB86-7480-49C30A0FAF24}"/>
                  </a:ext>
                </a:extLst>
              </p:cNvPr>
              <p:cNvSpPr txBox="1"/>
              <p:nvPr/>
            </p:nvSpPr>
            <p:spPr>
              <a:xfrm>
                <a:off x="2747638" y="1658334"/>
                <a:ext cx="7901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𝑝𝐴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50752EB8-907F-FB86-7480-49C30A0FA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638" y="1658334"/>
                <a:ext cx="790115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978BF4AD-F62C-964D-07FF-192E5DF4CACD}"/>
                  </a:ext>
                </a:extLst>
              </p:cNvPr>
              <p:cNvSpPr txBox="1"/>
              <p:nvPr/>
            </p:nvSpPr>
            <p:spPr>
              <a:xfrm>
                <a:off x="5152874" y="1624613"/>
                <a:ext cx="8404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𝑝𝐴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978BF4AD-F62C-964D-07FF-192E5DF4C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874" y="1624613"/>
                <a:ext cx="84041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FF0A6293-58BF-83F4-E2AC-B2D79A3E45EB}"/>
                  </a:ext>
                </a:extLst>
              </p:cNvPr>
              <p:cNvSpPr txBox="1"/>
              <p:nvPr/>
            </p:nvSpPr>
            <p:spPr>
              <a:xfrm>
                <a:off x="2738764" y="5370081"/>
                <a:ext cx="1336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𝑝𝐵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FF0A6293-58BF-83F4-E2AC-B2D79A3E4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764" y="5370081"/>
                <a:ext cx="1336088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CC69453E-39D1-1C3C-2501-0B9DE4225E1B}"/>
                  </a:ext>
                </a:extLst>
              </p:cNvPr>
              <p:cNvSpPr txBox="1"/>
              <p:nvPr/>
            </p:nvSpPr>
            <p:spPr>
              <a:xfrm>
                <a:off x="2767613" y="3544409"/>
                <a:ext cx="874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𝑝𝐵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CC69453E-39D1-1C3C-2501-0B9DE4225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613" y="3544409"/>
                <a:ext cx="874451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ABDD274B-5545-D573-9B18-D88851004921}"/>
                  </a:ext>
                </a:extLst>
              </p:cNvPr>
              <p:cNvSpPr txBox="1"/>
              <p:nvPr/>
            </p:nvSpPr>
            <p:spPr>
              <a:xfrm>
                <a:off x="4123067" y="2779110"/>
                <a:ext cx="1029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𝑡𝐴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ABDD274B-5545-D573-9B18-D88851004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067" y="2779110"/>
                <a:ext cx="102980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167278A0-A842-CD2C-8201-E8635221CB0F}"/>
                  </a:ext>
                </a:extLst>
              </p:cNvPr>
              <p:cNvSpPr txBox="1"/>
              <p:nvPr/>
            </p:nvSpPr>
            <p:spPr>
              <a:xfrm>
                <a:off x="4824401" y="4813461"/>
                <a:ext cx="13683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𝑡𝐵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167278A0-A842-CD2C-8201-E8635221C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401" y="4813461"/>
                <a:ext cx="13683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047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6392D7-FCD9-E16D-FDCB-6C4F16D594B7}"/>
              </a:ext>
            </a:extLst>
          </p:cNvPr>
          <p:cNvSpPr txBox="1"/>
          <p:nvPr/>
        </p:nvSpPr>
        <p:spPr>
          <a:xfrm>
            <a:off x="585926" y="497149"/>
            <a:ext cx="1062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Quello che si vuole fare è utilizzare uno schema per generarle tutte e senza andare in deadlock….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60E23F33-23C7-9189-02A4-F871ABEBDC52}"/>
              </a:ext>
            </a:extLst>
          </p:cNvPr>
          <p:cNvSpPr/>
          <p:nvPr/>
        </p:nvSpPr>
        <p:spPr>
          <a:xfrm>
            <a:off x="2272684" y="1535835"/>
            <a:ext cx="550416" cy="5326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CE711B20-8D56-12AC-DACF-9F849F5D1F89}"/>
              </a:ext>
            </a:extLst>
          </p:cNvPr>
          <p:cNvSpPr/>
          <p:nvPr/>
        </p:nvSpPr>
        <p:spPr>
          <a:xfrm>
            <a:off x="2272684" y="5055835"/>
            <a:ext cx="550416" cy="5326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35634A9-FBE6-DD34-4986-5A633BC231C0}"/>
              </a:ext>
            </a:extLst>
          </p:cNvPr>
          <p:cNvSpPr/>
          <p:nvPr/>
        </p:nvSpPr>
        <p:spPr>
          <a:xfrm>
            <a:off x="6096000" y="3147134"/>
            <a:ext cx="550416" cy="5326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99D9EDD-FF97-016C-A4DE-9B3A4F24DCEC}"/>
              </a:ext>
            </a:extLst>
          </p:cNvPr>
          <p:cNvSpPr/>
          <p:nvPr/>
        </p:nvSpPr>
        <p:spPr>
          <a:xfrm>
            <a:off x="6096000" y="1427981"/>
            <a:ext cx="550416" cy="5326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4775368-A318-6AA7-C94F-E43A64499537}"/>
              </a:ext>
            </a:extLst>
          </p:cNvPr>
          <p:cNvSpPr/>
          <p:nvPr/>
        </p:nvSpPr>
        <p:spPr>
          <a:xfrm>
            <a:off x="3576223" y="1384915"/>
            <a:ext cx="88776" cy="8167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52C1807-E2B2-FDD9-2BCF-537A8E42A6EF}"/>
              </a:ext>
            </a:extLst>
          </p:cNvPr>
          <p:cNvSpPr/>
          <p:nvPr/>
        </p:nvSpPr>
        <p:spPr>
          <a:xfrm>
            <a:off x="3533314" y="4913791"/>
            <a:ext cx="88776" cy="8167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E01F66D-3B3B-F27F-4524-C55610E4A738}"/>
              </a:ext>
            </a:extLst>
          </p:cNvPr>
          <p:cNvSpPr/>
          <p:nvPr/>
        </p:nvSpPr>
        <p:spPr>
          <a:xfrm>
            <a:off x="6304625" y="1627292"/>
            <a:ext cx="133165" cy="1420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329A120-3D51-3D36-0625-668D252BF9EB}"/>
              </a:ext>
            </a:extLst>
          </p:cNvPr>
          <p:cNvSpPr/>
          <p:nvPr/>
        </p:nvSpPr>
        <p:spPr>
          <a:xfrm>
            <a:off x="1279865" y="1393791"/>
            <a:ext cx="88776" cy="8167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9EA1225-413D-A933-E092-FF610F0F7FFA}"/>
              </a:ext>
            </a:extLst>
          </p:cNvPr>
          <p:cNvSpPr/>
          <p:nvPr/>
        </p:nvSpPr>
        <p:spPr>
          <a:xfrm>
            <a:off x="1235477" y="4913791"/>
            <a:ext cx="88776" cy="8167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6EEDE5B-6B49-38E0-F5F7-314BBABA2623}"/>
              </a:ext>
            </a:extLst>
          </p:cNvPr>
          <p:cNvSpPr/>
          <p:nvPr/>
        </p:nvSpPr>
        <p:spPr>
          <a:xfrm>
            <a:off x="8026895" y="3005090"/>
            <a:ext cx="88776" cy="8167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3D29FAF6-9D1A-2BCE-8666-7DD87E98D030}"/>
              </a:ext>
            </a:extLst>
          </p:cNvPr>
          <p:cNvCxnSpPr>
            <a:stCxn id="12" idx="3"/>
            <a:endCxn id="5" idx="2"/>
          </p:cNvCxnSpPr>
          <p:nvPr/>
        </p:nvCxnSpPr>
        <p:spPr>
          <a:xfrm>
            <a:off x="1368641" y="1802165"/>
            <a:ext cx="9040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C7821B4D-7A84-D027-1EB4-15CD9A43C897}"/>
              </a:ext>
            </a:extLst>
          </p:cNvPr>
          <p:cNvCxnSpPr>
            <a:stCxn id="5" idx="6"/>
            <a:endCxn id="9" idx="1"/>
          </p:cNvCxnSpPr>
          <p:nvPr/>
        </p:nvCxnSpPr>
        <p:spPr>
          <a:xfrm flipV="1">
            <a:off x="2823100" y="1793289"/>
            <a:ext cx="753123" cy="8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114DC440-5698-0405-52AF-85302DB211CE}"/>
              </a:ext>
            </a:extLst>
          </p:cNvPr>
          <p:cNvCxnSpPr>
            <a:stCxn id="13" idx="3"/>
            <a:endCxn id="6" idx="2"/>
          </p:cNvCxnSpPr>
          <p:nvPr/>
        </p:nvCxnSpPr>
        <p:spPr>
          <a:xfrm>
            <a:off x="1324253" y="5322165"/>
            <a:ext cx="9484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2D6D3C27-8F33-5FD7-59D9-33D6689FFB78}"/>
              </a:ext>
            </a:extLst>
          </p:cNvPr>
          <p:cNvCxnSpPr>
            <a:stCxn id="6" idx="6"/>
            <a:endCxn id="10" idx="1"/>
          </p:cNvCxnSpPr>
          <p:nvPr/>
        </p:nvCxnSpPr>
        <p:spPr>
          <a:xfrm>
            <a:off x="2823100" y="5322165"/>
            <a:ext cx="7102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247F5E69-EF8B-7AA6-52D9-B466DCC581A1}"/>
                  </a:ext>
                </a:extLst>
              </p:cNvPr>
              <p:cNvSpPr txBox="1"/>
              <p:nvPr/>
            </p:nvSpPr>
            <p:spPr>
              <a:xfrm>
                <a:off x="2547892" y="1248206"/>
                <a:ext cx="683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𝑝𝐴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247F5E69-EF8B-7AA6-52D9-B466DCC58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892" y="1248206"/>
                <a:ext cx="683581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A749BB0E-D413-F215-3972-975F679D6C37}"/>
                  </a:ext>
                </a:extLst>
              </p:cNvPr>
              <p:cNvSpPr txBox="1"/>
              <p:nvPr/>
            </p:nvSpPr>
            <p:spPr>
              <a:xfrm>
                <a:off x="2547892" y="4789505"/>
                <a:ext cx="753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𝑝𝐵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A749BB0E-D413-F215-3972-975F679D6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892" y="4789505"/>
                <a:ext cx="75312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0D69B8C5-791C-8426-BFE5-B89B255E4937}"/>
                  </a:ext>
                </a:extLst>
              </p:cNvPr>
              <p:cNvSpPr txBox="1"/>
              <p:nvPr/>
            </p:nvSpPr>
            <p:spPr>
              <a:xfrm>
                <a:off x="3389792" y="976542"/>
                <a:ext cx="3728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𝑡𝐴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0D69B8C5-791C-8426-BFE5-B89B255E4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792" y="976542"/>
                <a:ext cx="372861" cy="369332"/>
              </a:xfrm>
              <a:prstGeom prst="rect">
                <a:avLst/>
              </a:prstGeom>
              <a:blipFill>
                <a:blip r:embed="rId4"/>
                <a:stretch>
                  <a:fillRect r="-114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9A324A46-53CF-169E-B299-DA34026D336E}"/>
                  </a:ext>
                </a:extLst>
              </p:cNvPr>
              <p:cNvSpPr txBox="1"/>
              <p:nvPr/>
            </p:nvSpPr>
            <p:spPr>
              <a:xfrm>
                <a:off x="3199661" y="5709201"/>
                <a:ext cx="10564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𝑡𝐵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9A324A46-53CF-169E-B299-DA34026D3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661" y="5709201"/>
                <a:ext cx="10564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ADCA9E14-0D05-D222-B7F0-A4D47FD79CDA}"/>
                  </a:ext>
                </a:extLst>
              </p:cNvPr>
              <p:cNvSpPr txBox="1"/>
              <p:nvPr/>
            </p:nvSpPr>
            <p:spPr>
              <a:xfrm>
                <a:off x="7690283" y="3821838"/>
                <a:ext cx="850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𝑡𝑅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ADCA9E14-0D05-D222-B7F0-A4D47FD79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283" y="3821838"/>
                <a:ext cx="85077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A9F55514-BA16-5213-0B30-C8204C58501F}"/>
                  </a:ext>
                </a:extLst>
              </p:cNvPr>
              <p:cNvSpPr txBox="1"/>
              <p:nvPr/>
            </p:nvSpPr>
            <p:spPr>
              <a:xfrm>
                <a:off x="6507332" y="2962468"/>
                <a:ext cx="5504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𝑝𝑅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A9F55514-BA16-5213-0B30-C8204C585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332" y="2962468"/>
                <a:ext cx="550416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2038A94F-FE22-E16D-3563-EB7FBCFB79B1}"/>
                  </a:ext>
                </a:extLst>
              </p:cNvPr>
              <p:cNvSpPr txBox="1"/>
              <p:nvPr/>
            </p:nvSpPr>
            <p:spPr>
              <a:xfrm>
                <a:off x="6174419" y="1341425"/>
                <a:ext cx="1411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2038A94F-FE22-E16D-3563-EB7FBCFB7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419" y="1341425"/>
                <a:ext cx="1411549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6D5F767D-5BEC-1712-238B-166C7B8EDA1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664999" y="1793289"/>
            <a:ext cx="2431001" cy="153851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curvo 36">
            <a:extLst>
              <a:ext uri="{FF2B5EF4-FFF2-40B4-BE49-F238E27FC236}">
                <a16:creationId xmlns:a16="http://schemas.microsoft.com/office/drawing/2014/main" id="{FE9FBC66-4C0D-9C3E-2963-A6E735552E76}"/>
              </a:ext>
            </a:extLst>
          </p:cNvPr>
          <p:cNvCxnSpPr>
            <a:stCxn id="10" idx="3"/>
          </p:cNvCxnSpPr>
          <p:nvPr/>
        </p:nvCxnSpPr>
        <p:spPr>
          <a:xfrm flipV="1">
            <a:off x="3622090" y="3533313"/>
            <a:ext cx="2459855" cy="178885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6702C244-ADA6-04DE-F1F8-84837BB7F03A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3762653" y="1627292"/>
            <a:ext cx="2333347" cy="67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A78E167D-B391-02A3-8806-A57F7CB8D2C2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3679054" y="1882635"/>
            <a:ext cx="2497553" cy="3348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EB9DFDF6-4AE4-EF2E-8364-839127EAAC37}"/>
              </a:ext>
            </a:extLst>
          </p:cNvPr>
          <p:cNvCxnSpPr>
            <a:stCxn id="7" idx="6"/>
            <a:endCxn id="14" idx="1"/>
          </p:cNvCxnSpPr>
          <p:nvPr/>
        </p:nvCxnSpPr>
        <p:spPr>
          <a:xfrm>
            <a:off x="6646416" y="3413464"/>
            <a:ext cx="1380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curvo 58">
            <a:extLst>
              <a:ext uri="{FF2B5EF4-FFF2-40B4-BE49-F238E27FC236}">
                <a16:creationId xmlns:a16="http://schemas.microsoft.com/office/drawing/2014/main" id="{00E88558-5B14-7E0C-CC47-D62A81DCAF9E}"/>
              </a:ext>
            </a:extLst>
          </p:cNvPr>
          <p:cNvCxnSpPr>
            <a:cxnSpLocks/>
            <a:stCxn id="14" idx="3"/>
            <a:endCxn id="8" idx="6"/>
          </p:cNvCxnSpPr>
          <p:nvPr/>
        </p:nvCxnSpPr>
        <p:spPr>
          <a:xfrm flipH="1" flipV="1">
            <a:off x="6646416" y="1694311"/>
            <a:ext cx="1469255" cy="1719153"/>
          </a:xfrm>
          <a:prstGeom prst="curvedConnector3">
            <a:avLst>
              <a:gd name="adj1" fmla="val -518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ttangolo 64">
            <a:extLst>
              <a:ext uri="{FF2B5EF4-FFF2-40B4-BE49-F238E27FC236}">
                <a16:creationId xmlns:a16="http://schemas.microsoft.com/office/drawing/2014/main" id="{ED8C7F00-73DA-4F62-EFE6-9369D41E02D6}"/>
              </a:ext>
            </a:extLst>
          </p:cNvPr>
          <p:cNvSpPr/>
          <p:nvPr/>
        </p:nvSpPr>
        <p:spPr>
          <a:xfrm>
            <a:off x="442796" y="2502342"/>
            <a:ext cx="3377215" cy="182884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4EF9CED0-91C2-E2CB-2C24-632DAEE8BC46}"/>
              </a:ext>
            </a:extLst>
          </p:cNvPr>
          <p:cNvSpPr txBox="1"/>
          <p:nvPr/>
        </p:nvSpPr>
        <p:spPr>
          <a:xfrm>
            <a:off x="502327" y="2491951"/>
            <a:ext cx="2887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67" name="Ovale 66">
            <a:extLst>
              <a:ext uri="{FF2B5EF4-FFF2-40B4-BE49-F238E27FC236}">
                <a16:creationId xmlns:a16="http://schemas.microsoft.com/office/drawing/2014/main" id="{359ADF5D-0A31-CBCA-5F85-1A8ADC267F3F}"/>
              </a:ext>
            </a:extLst>
          </p:cNvPr>
          <p:cNvSpPr/>
          <p:nvPr/>
        </p:nvSpPr>
        <p:spPr>
          <a:xfrm>
            <a:off x="1944193" y="2631993"/>
            <a:ext cx="550416" cy="5326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F44D95B2-8ED9-E7BC-FEFF-CE91DE34F9C8}"/>
              </a:ext>
            </a:extLst>
          </p:cNvPr>
          <p:cNvSpPr/>
          <p:nvPr/>
        </p:nvSpPr>
        <p:spPr>
          <a:xfrm>
            <a:off x="2638148" y="3498653"/>
            <a:ext cx="550416" cy="5326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asellaDiTesto 68">
                <a:extLst>
                  <a:ext uri="{FF2B5EF4-FFF2-40B4-BE49-F238E27FC236}">
                    <a16:creationId xmlns:a16="http://schemas.microsoft.com/office/drawing/2014/main" id="{EF2EB798-6CBD-89BE-DEA2-10365191BD1C}"/>
                  </a:ext>
                </a:extLst>
              </p:cNvPr>
              <p:cNvSpPr txBox="1"/>
              <p:nvPr/>
            </p:nvSpPr>
            <p:spPr>
              <a:xfrm>
                <a:off x="1251735" y="2968678"/>
                <a:ext cx="953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9" name="CasellaDiTesto 68">
                <a:extLst>
                  <a:ext uri="{FF2B5EF4-FFF2-40B4-BE49-F238E27FC236}">
                    <a16:creationId xmlns:a16="http://schemas.microsoft.com/office/drawing/2014/main" id="{EF2EB798-6CBD-89BE-DEA2-10365191B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35" y="2968678"/>
                <a:ext cx="953611" cy="369332"/>
              </a:xfrm>
              <a:prstGeom prst="rect">
                <a:avLst/>
              </a:prstGeom>
              <a:blipFill>
                <a:blip r:embed="rId9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sellaDiTesto 69">
                <a:extLst>
                  <a:ext uri="{FF2B5EF4-FFF2-40B4-BE49-F238E27FC236}">
                    <a16:creationId xmlns:a16="http://schemas.microsoft.com/office/drawing/2014/main" id="{3059BD43-0F8B-50F2-4185-63EC89259692}"/>
                  </a:ext>
                </a:extLst>
              </p:cNvPr>
              <p:cNvSpPr txBox="1"/>
              <p:nvPr/>
            </p:nvSpPr>
            <p:spPr>
              <a:xfrm>
                <a:off x="1926455" y="3648726"/>
                <a:ext cx="896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0" name="CasellaDiTesto 69">
                <a:extLst>
                  <a:ext uri="{FF2B5EF4-FFF2-40B4-BE49-F238E27FC236}">
                    <a16:creationId xmlns:a16="http://schemas.microsoft.com/office/drawing/2014/main" id="{3059BD43-0F8B-50F2-4185-63EC89259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455" y="3648726"/>
                <a:ext cx="896645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e 70">
            <a:extLst>
              <a:ext uri="{FF2B5EF4-FFF2-40B4-BE49-F238E27FC236}">
                <a16:creationId xmlns:a16="http://schemas.microsoft.com/office/drawing/2014/main" id="{7020DF87-96B9-CFB0-E9FC-7F7CE54023F1}"/>
              </a:ext>
            </a:extLst>
          </p:cNvPr>
          <p:cNvSpPr/>
          <p:nvPr/>
        </p:nvSpPr>
        <p:spPr>
          <a:xfrm>
            <a:off x="2479122" y="1726705"/>
            <a:ext cx="133165" cy="1420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8AF9FDD7-0EB5-675E-1D16-DCA7C2862A81}"/>
              </a:ext>
            </a:extLst>
          </p:cNvPr>
          <p:cNvSpPr/>
          <p:nvPr/>
        </p:nvSpPr>
        <p:spPr>
          <a:xfrm>
            <a:off x="2498325" y="5272922"/>
            <a:ext cx="133165" cy="1420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4" name="Connettore 2 73">
            <a:extLst>
              <a:ext uri="{FF2B5EF4-FFF2-40B4-BE49-F238E27FC236}">
                <a16:creationId xmlns:a16="http://schemas.microsoft.com/office/drawing/2014/main" id="{2D07698A-A56D-A610-C8F2-030C760BD072}"/>
              </a:ext>
            </a:extLst>
          </p:cNvPr>
          <p:cNvCxnSpPr/>
          <p:nvPr/>
        </p:nvCxnSpPr>
        <p:spPr>
          <a:xfrm flipV="1">
            <a:off x="2430995" y="1927079"/>
            <a:ext cx="1011315" cy="7927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2 75">
            <a:extLst>
              <a:ext uri="{FF2B5EF4-FFF2-40B4-BE49-F238E27FC236}">
                <a16:creationId xmlns:a16="http://schemas.microsoft.com/office/drawing/2014/main" id="{43ECAF88-3B5A-378E-AAEA-4E0918537D52}"/>
              </a:ext>
            </a:extLst>
          </p:cNvPr>
          <p:cNvCxnSpPr>
            <a:cxnSpLocks/>
            <a:stCxn id="68" idx="4"/>
          </p:cNvCxnSpPr>
          <p:nvPr/>
        </p:nvCxnSpPr>
        <p:spPr>
          <a:xfrm>
            <a:off x="2913356" y="4031313"/>
            <a:ext cx="572627" cy="1024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481CED15-D397-8DD7-E93D-9D2F710FFE60}"/>
              </a:ext>
            </a:extLst>
          </p:cNvPr>
          <p:cNvSpPr txBox="1"/>
          <p:nvPr/>
        </p:nvSpPr>
        <p:spPr>
          <a:xfrm>
            <a:off x="2872650" y="4437820"/>
            <a:ext cx="96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01" name="Connettore curvo 100">
            <a:extLst>
              <a:ext uri="{FF2B5EF4-FFF2-40B4-BE49-F238E27FC236}">
                <a16:creationId xmlns:a16="http://schemas.microsoft.com/office/drawing/2014/main" id="{BD2809C9-ED60-DB8E-E9A7-93DFB67D8390}"/>
              </a:ext>
            </a:extLst>
          </p:cNvPr>
          <p:cNvCxnSpPr>
            <a:cxnSpLocks/>
            <a:stCxn id="10" idx="0"/>
            <a:endCxn id="67" idx="6"/>
          </p:cNvCxnSpPr>
          <p:nvPr/>
        </p:nvCxnSpPr>
        <p:spPr>
          <a:xfrm rot="16200000" flipV="1">
            <a:off x="2028422" y="3364510"/>
            <a:ext cx="2015468" cy="1083093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sellaDiTesto 102">
            <a:extLst>
              <a:ext uri="{FF2B5EF4-FFF2-40B4-BE49-F238E27FC236}">
                <a16:creationId xmlns:a16="http://schemas.microsoft.com/office/drawing/2014/main" id="{6865850F-3EF0-A758-8167-07C3F60551F0}"/>
              </a:ext>
            </a:extLst>
          </p:cNvPr>
          <p:cNvSpPr txBox="1"/>
          <p:nvPr/>
        </p:nvSpPr>
        <p:spPr>
          <a:xfrm>
            <a:off x="3550348" y="4348885"/>
            <a:ext cx="38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05" name="Connettore curvo 104">
            <a:extLst>
              <a:ext uri="{FF2B5EF4-FFF2-40B4-BE49-F238E27FC236}">
                <a16:creationId xmlns:a16="http://schemas.microsoft.com/office/drawing/2014/main" id="{2AF97309-3313-C101-47DF-D829E2BE5A34}"/>
              </a:ext>
            </a:extLst>
          </p:cNvPr>
          <p:cNvCxnSpPr>
            <a:stCxn id="9" idx="2"/>
            <a:endCxn id="68" idx="7"/>
          </p:cNvCxnSpPr>
          <p:nvPr/>
        </p:nvCxnSpPr>
        <p:spPr>
          <a:xfrm rot="5400000">
            <a:off x="2676786" y="2632834"/>
            <a:ext cx="1374996" cy="512654"/>
          </a:xfrm>
          <a:prstGeom prst="curvedConnector3">
            <a:avLst>
              <a:gd name="adj1" fmla="val 8680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e 106">
            <a:extLst>
              <a:ext uri="{FF2B5EF4-FFF2-40B4-BE49-F238E27FC236}">
                <a16:creationId xmlns:a16="http://schemas.microsoft.com/office/drawing/2014/main" id="{66C748F0-F6EF-6762-9F49-A006074ACF09}"/>
              </a:ext>
            </a:extLst>
          </p:cNvPr>
          <p:cNvSpPr/>
          <p:nvPr/>
        </p:nvSpPr>
        <p:spPr>
          <a:xfrm>
            <a:off x="2152818" y="2842257"/>
            <a:ext cx="133165" cy="1420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C9993978-3C56-F0C3-D055-3EE8DE661FB1}"/>
              </a:ext>
            </a:extLst>
          </p:cNvPr>
          <p:cNvSpPr/>
          <p:nvPr/>
        </p:nvSpPr>
        <p:spPr>
          <a:xfrm>
            <a:off x="2855297" y="3675463"/>
            <a:ext cx="133165" cy="1420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CasellaDiTesto 108">
            <a:extLst>
              <a:ext uri="{FF2B5EF4-FFF2-40B4-BE49-F238E27FC236}">
                <a16:creationId xmlns:a16="http://schemas.microsoft.com/office/drawing/2014/main" id="{022DDBCC-2649-8514-8E28-2B6A21D8FC8D}"/>
              </a:ext>
            </a:extLst>
          </p:cNvPr>
          <p:cNvSpPr txBox="1"/>
          <p:nvPr/>
        </p:nvSpPr>
        <p:spPr>
          <a:xfrm>
            <a:off x="7057748" y="4913791"/>
            <a:ext cx="453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Sequenza Generata: </a:t>
            </a:r>
            <a:r>
              <a:rPr lang="it-IT" dirty="0">
                <a:solidFill>
                  <a:srgbClr val="FF0000"/>
                </a:solidFill>
              </a:rPr>
              <a:t>ABAABAABAAB…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6920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2B35D1F-6979-D634-2C4F-370249805AA3}"/>
              </a:ext>
            </a:extLst>
          </p:cNvPr>
          <p:cNvSpPr txBox="1"/>
          <p:nvPr/>
        </p:nvSpPr>
        <p:spPr>
          <a:xfrm>
            <a:off x="147961" y="2225158"/>
            <a:ext cx="11896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Cosa è una Rete di Petri?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72131E6-255E-C3CE-F1E4-2DB1D3B4D041}"/>
              </a:ext>
            </a:extLst>
          </p:cNvPr>
          <p:cNvSpPr txBox="1"/>
          <p:nvPr/>
        </p:nvSpPr>
        <p:spPr>
          <a:xfrm>
            <a:off x="3220622" y="2871489"/>
            <a:ext cx="1116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 un punto di vista della teoria del controllo……</a:t>
            </a:r>
          </a:p>
        </p:txBody>
      </p:sp>
    </p:spTree>
    <p:extLst>
      <p:ext uri="{BB962C8B-B14F-4D97-AF65-F5344CB8AC3E}">
        <p14:creationId xmlns:p14="http://schemas.microsoft.com/office/powerpoint/2010/main" val="1513591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40E4023-8B64-3DC3-A006-AE16CFB9D828}"/>
              </a:ext>
            </a:extLst>
          </p:cNvPr>
          <p:cNvSpPr txBox="1"/>
          <p:nvPr/>
        </p:nvSpPr>
        <p:spPr>
          <a:xfrm>
            <a:off x="402454" y="328474"/>
            <a:ext cx="11620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P-Invarianti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89DFAD5-3EFD-F06D-C87F-4DE1C7CCB861}"/>
              </a:ext>
            </a:extLst>
          </p:cNvPr>
          <p:cNvSpPr txBox="1"/>
          <p:nvPr/>
        </p:nvSpPr>
        <p:spPr>
          <a:xfrm>
            <a:off x="402454" y="922127"/>
            <a:ext cx="108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Cerchiamo innanzitutto di capire cosa stiamo cercando…….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AC0E47-230E-21A7-7A3E-5288D840442E}"/>
              </a:ext>
            </a:extLst>
          </p:cNvPr>
          <p:cNvSpPr txBox="1"/>
          <p:nvPr/>
        </p:nvSpPr>
        <p:spPr>
          <a:xfrm>
            <a:off x="402454" y="1642369"/>
            <a:ext cx="1096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Def. (P-Invariante)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503D67E-E12D-CE42-0AA7-02618A09F575}"/>
                  </a:ext>
                </a:extLst>
              </p:cNvPr>
              <p:cNvSpPr txBox="1"/>
              <p:nvPr/>
            </p:nvSpPr>
            <p:spPr>
              <a:xfrm>
                <a:off x="402454" y="2020579"/>
                <a:ext cx="10963922" cy="353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Un vettore di interi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sup>
                    </m:sSup>
                  </m:oMath>
                </a14:m>
                <a:r>
                  <a:rPr lang="it-IT" sz="1600" dirty="0"/>
                  <a:t> , tale che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503D67E-E12D-CE42-0AA7-02618A09F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4" y="2020579"/>
                <a:ext cx="10963922" cy="353879"/>
              </a:xfrm>
              <a:prstGeom prst="rect">
                <a:avLst/>
              </a:prstGeom>
              <a:blipFill>
                <a:blip r:embed="rId2"/>
                <a:stretch>
                  <a:fillRect l="-278" t="-1695" b="-186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D30ACDA-8953-E152-D7CF-3F18DF94EED3}"/>
                  </a:ext>
                </a:extLst>
              </p:cNvPr>
              <p:cNvSpPr txBox="1"/>
              <p:nvPr/>
            </p:nvSpPr>
            <p:spPr>
              <a:xfrm>
                <a:off x="1118587" y="2597392"/>
                <a:ext cx="8522563" cy="46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𝑐𝑜𝑠𝑡𝑎𝑛𝑡𝑒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                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D30ACDA-8953-E152-D7CF-3F18DF94E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87" y="2597392"/>
                <a:ext cx="8522563" cy="4607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60FC04D-64FA-1423-11B1-9814F2843139}"/>
              </a:ext>
            </a:extLst>
          </p:cNvPr>
          <p:cNvSpPr txBox="1"/>
          <p:nvPr/>
        </p:nvSpPr>
        <p:spPr>
          <a:xfrm>
            <a:off x="402454" y="3259723"/>
            <a:ext cx="786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ricordando l’equazione della dinamica……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3A2CF8F-62A1-FDB6-15CE-8F8D928F8A29}"/>
                  </a:ext>
                </a:extLst>
              </p:cNvPr>
              <p:cNvSpPr txBox="1"/>
              <p:nvPr/>
            </p:nvSpPr>
            <p:spPr>
              <a:xfrm>
                <a:off x="1347925" y="3743369"/>
                <a:ext cx="85225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𝐶𝑠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3A2CF8F-62A1-FDB6-15CE-8F8D928F8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25" y="3743369"/>
                <a:ext cx="852256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C1CB2C0-88F3-8439-6858-90FD05F5920E}"/>
              </a:ext>
            </a:extLst>
          </p:cNvPr>
          <p:cNvSpPr txBox="1"/>
          <p:nvPr/>
        </p:nvSpPr>
        <p:spPr>
          <a:xfrm>
            <a:off x="402454" y="4423467"/>
            <a:ext cx="5504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ovvero….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725CFC4-F9A2-FF55-2153-7DF15D18A2CA}"/>
                  </a:ext>
                </a:extLst>
              </p:cNvPr>
              <p:cNvSpPr txBox="1"/>
              <p:nvPr/>
            </p:nvSpPr>
            <p:spPr>
              <a:xfrm>
                <a:off x="3052438" y="4822269"/>
                <a:ext cx="5504156" cy="439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725CFC4-F9A2-FF55-2153-7DF15D18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438" y="4822269"/>
                <a:ext cx="5504156" cy="4394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854E995-9468-3E5F-394A-998991A3B2CE}"/>
              </a:ext>
            </a:extLst>
          </p:cNvPr>
          <p:cNvSpPr txBox="1"/>
          <p:nvPr/>
        </p:nvSpPr>
        <p:spPr>
          <a:xfrm>
            <a:off x="402454" y="5587211"/>
            <a:ext cx="1024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Ma la vera domanda è : A cosa servono?</a:t>
            </a:r>
          </a:p>
        </p:txBody>
      </p:sp>
    </p:spTree>
    <p:extLst>
      <p:ext uri="{BB962C8B-B14F-4D97-AF65-F5344CB8AC3E}">
        <p14:creationId xmlns:p14="http://schemas.microsoft.com/office/powerpoint/2010/main" val="4123993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0094D9C-B329-1342-DD25-F3B0FEDD006D}"/>
                  </a:ext>
                </a:extLst>
              </p:cNvPr>
              <p:cNvSpPr txBox="1"/>
              <p:nvPr/>
            </p:nvSpPr>
            <p:spPr>
              <a:xfrm>
                <a:off x="195309" y="390618"/>
                <a:ext cx="11629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Siano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sz="1600" dirty="0"/>
                  <a:t>due P-invarianti di una generica rete di Petri</a:t>
                </a: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0094D9C-B329-1342-DD25-F3B0FEDD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09" y="390618"/>
                <a:ext cx="11629748" cy="369332"/>
              </a:xfrm>
              <a:prstGeom prst="rect">
                <a:avLst/>
              </a:prstGeom>
              <a:blipFill>
                <a:blip r:embed="rId2"/>
                <a:stretch>
                  <a:fillRect l="-262" b="-180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2177185-A001-700C-477C-097B497C9BC0}"/>
                  </a:ext>
                </a:extLst>
              </p:cNvPr>
              <p:cNvSpPr txBox="1"/>
              <p:nvPr/>
            </p:nvSpPr>
            <p:spPr>
              <a:xfrm>
                <a:off x="5458461" y="941033"/>
                <a:ext cx="11034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2000" b="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2177185-A001-700C-477C-097B497C9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461" y="941033"/>
                <a:ext cx="1103444" cy="307777"/>
              </a:xfrm>
              <a:prstGeom prst="rect">
                <a:avLst/>
              </a:prstGeom>
              <a:blipFill>
                <a:blip r:embed="rId3"/>
                <a:stretch>
                  <a:fillRect l="-3867" r="-4420" b="-176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0E455B4-CC3B-32BD-AEF4-68C9D5ECF9F3}"/>
                  </a:ext>
                </a:extLst>
              </p:cNvPr>
              <p:cNvSpPr txBox="1"/>
              <p:nvPr/>
            </p:nvSpPr>
            <p:spPr>
              <a:xfrm>
                <a:off x="2032987" y="1429893"/>
                <a:ext cx="79543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0E455B4-CC3B-32BD-AEF4-68C9D5ECF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987" y="1429893"/>
                <a:ext cx="7954392" cy="400110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8F42DC9-39D8-938B-2478-2955A862F16A}"/>
                  </a:ext>
                </a:extLst>
              </p:cNvPr>
              <p:cNvSpPr txBox="1"/>
              <p:nvPr/>
            </p:nvSpPr>
            <p:spPr>
              <a:xfrm>
                <a:off x="195309" y="2157274"/>
                <a:ext cx="99518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di fatto quindi ,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8F42DC9-39D8-938B-2478-2955A862F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09" y="2157274"/>
                <a:ext cx="9951868" cy="338554"/>
              </a:xfrm>
              <a:prstGeom prst="rect">
                <a:avLst/>
              </a:prstGeom>
              <a:blipFill>
                <a:blip r:embed="rId5"/>
                <a:stretch>
                  <a:fillRect l="-306" t="-5455" b="-2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748F63A-3CED-FA85-F28C-65914BD3A5F7}"/>
                  </a:ext>
                </a:extLst>
              </p:cNvPr>
              <p:cNvSpPr txBox="1"/>
              <p:nvPr/>
            </p:nvSpPr>
            <p:spPr>
              <a:xfrm>
                <a:off x="1491449" y="2618913"/>
                <a:ext cx="90374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748F63A-3CED-FA85-F28C-65914BD3A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449" y="2618913"/>
                <a:ext cx="9037468" cy="400110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3ACF72-E3D2-7697-AD4C-1ED782BBA5DF}"/>
              </a:ext>
            </a:extLst>
          </p:cNvPr>
          <p:cNvSpPr txBox="1"/>
          <p:nvPr/>
        </p:nvSpPr>
        <p:spPr>
          <a:xfrm>
            <a:off x="195309" y="3259723"/>
            <a:ext cx="10520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è sempre un P-invariante della rete…..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952000A0-927B-958A-6653-10920919D551}"/>
                  </a:ext>
                </a:extLst>
              </p:cNvPr>
              <p:cNvSpPr txBox="1"/>
              <p:nvPr/>
            </p:nvSpPr>
            <p:spPr>
              <a:xfrm>
                <a:off x="1558031" y="3834832"/>
                <a:ext cx="89043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952000A0-927B-958A-6653-10920919D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31" y="3834832"/>
                <a:ext cx="8904303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1EB656-7BDB-0345-C395-137C6207577F}"/>
              </a:ext>
            </a:extLst>
          </p:cNvPr>
          <p:cNvSpPr txBox="1"/>
          <p:nvPr/>
        </p:nvSpPr>
        <p:spPr>
          <a:xfrm>
            <a:off x="195309" y="4539432"/>
            <a:ext cx="8469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da un punto di vista pratico , sono interessanti , i P-invarianti positivi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58E9F1B-7FFA-0563-A5D6-3A5BEC6505E9}"/>
                  </a:ext>
                </a:extLst>
              </p:cNvPr>
              <p:cNvSpPr txBox="1"/>
              <p:nvPr/>
            </p:nvSpPr>
            <p:spPr>
              <a:xfrm>
                <a:off x="3348361" y="5176097"/>
                <a:ext cx="5495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≥0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.. |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58E9F1B-7FFA-0563-A5D6-3A5BEC650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61" y="5176097"/>
                <a:ext cx="5495277" cy="369332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76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92F28537-9573-7D04-A7D7-DF7A6F669EFB}"/>
              </a:ext>
            </a:extLst>
          </p:cNvPr>
          <p:cNvSpPr txBox="1"/>
          <p:nvPr/>
        </p:nvSpPr>
        <p:spPr>
          <a:xfrm>
            <a:off x="292963" y="372863"/>
            <a:ext cx="10342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In forma espansa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5AEAF09-03F8-A15D-12C9-36243C2ED545}"/>
                  </a:ext>
                </a:extLst>
              </p:cNvPr>
              <p:cNvSpPr txBox="1"/>
              <p:nvPr/>
            </p:nvSpPr>
            <p:spPr>
              <a:xfrm>
                <a:off x="399495" y="748131"/>
                <a:ext cx="11168109" cy="882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 … 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d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𝑐𝑜𝑠𝑡𝑎𝑛𝑡𝑒</m:t>
                          </m:r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5AEAF09-03F8-A15D-12C9-36243C2ED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95" y="748131"/>
                <a:ext cx="11168109" cy="8822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D3EAA57-9BBB-5234-9737-531A84C1A30C}"/>
                  </a:ext>
                </a:extLst>
              </p:cNvPr>
              <p:cNvSpPr txBox="1"/>
              <p:nvPr/>
            </p:nvSpPr>
            <p:spPr>
              <a:xfrm>
                <a:off x="292963" y="1917577"/>
                <a:ext cx="89309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Implicazione Immediata : Rete Coperta Da P-Invarianti positivi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/>
                  <a:t> Rete di Petri Limitata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D3EAA57-9BBB-5234-9737-531A84C1A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63" y="1917577"/>
                <a:ext cx="8930936" cy="338554"/>
              </a:xfrm>
              <a:prstGeom prst="rect">
                <a:avLst/>
              </a:prstGeom>
              <a:blipFill>
                <a:blip r:embed="rId3"/>
                <a:stretch>
                  <a:fillRect l="-341" t="-5455" b="-2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55B0DCB-6514-58F9-F87D-746FBA5B912A}"/>
                  </a:ext>
                </a:extLst>
              </p:cNvPr>
              <p:cNvSpPr txBox="1"/>
              <p:nvPr/>
            </p:nvSpPr>
            <p:spPr>
              <a:xfrm>
                <a:off x="1207363" y="2543284"/>
                <a:ext cx="9348187" cy="428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∃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55B0DCB-6514-58F9-F87D-746FBA5B9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63" y="2543284"/>
                <a:ext cx="9348187" cy="428259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8D10EE4E-83F7-A7A8-49F4-3AD5D97760A0}"/>
              </a:ext>
            </a:extLst>
          </p:cNvPr>
          <p:cNvSpPr txBox="1"/>
          <p:nvPr/>
        </p:nvSpPr>
        <p:spPr>
          <a:xfrm>
            <a:off x="292963" y="3090446"/>
            <a:ext cx="10493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allora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4AFEE2F-94A7-A4F0-24C0-E7FC78BA4417}"/>
                  </a:ext>
                </a:extLst>
              </p:cNvPr>
              <p:cNvSpPr txBox="1"/>
              <p:nvPr/>
            </p:nvSpPr>
            <p:spPr>
              <a:xfrm>
                <a:off x="2423603" y="3473388"/>
                <a:ext cx="6800295" cy="902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𝑖𝑛𝑣𝑎𝑟𝑖𝑎𝑛𝑡𝑖</m:t>
                                  </m:r>
                                </m:sub>
                              </m:sSub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4AFEE2F-94A7-A4F0-24C0-E7FC78BA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603" y="3473388"/>
                <a:ext cx="6800295" cy="9024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8075DE2-0F0F-4243-6F37-FA0A0AA6C2D2}"/>
              </a:ext>
            </a:extLst>
          </p:cNvPr>
          <p:cNvSpPr txBox="1"/>
          <p:nvPr/>
        </p:nvSpPr>
        <p:spPr>
          <a:xfrm>
            <a:off x="292963" y="4431565"/>
            <a:ext cx="83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con ovviamente….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8CFD278-9C17-888A-3E6E-E8ADD038A301}"/>
                  </a:ext>
                </a:extLst>
              </p:cNvPr>
              <p:cNvSpPr txBox="1"/>
              <p:nvPr/>
            </p:nvSpPr>
            <p:spPr>
              <a:xfrm>
                <a:off x="3639844" y="5124181"/>
                <a:ext cx="4483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&gt;0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…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8CFD278-9C17-888A-3E6E-E8ADD038A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844" y="5124181"/>
                <a:ext cx="4483224" cy="369332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483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9A6DAB02-2214-331F-2D8F-4B359416164C}"/>
              </a:ext>
            </a:extLst>
          </p:cNvPr>
          <p:cNvSpPr txBox="1"/>
          <p:nvPr/>
        </p:nvSpPr>
        <p:spPr>
          <a:xfrm>
            <a:off x="3417903" y="2397559"/>
            <a:ext cx="7288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Controllo Tramite P-Invarianti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72AAC6F-E1E8-3A6F-9FC5-D4F5D5BDDFAC}"/>
              </a:ext>
            </a:extLst>
          </p:cNvPr>
          <p:cNvSpPr txBox="1"/>
          <p:nvPr/>
        </p:nvSpPr>
        <p:spPr>
          <a:xfrm>
            <a:off x="2926400" y="1133202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Introduzione al Controllo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9C3B1F-CCB1-7573-C374-9265E8023D89}"/>
              </a:ext>
            </a:extLst>
          </p:cNvPr>
          <p:cNvSpPr txBox="1"/>
          <p:nvPr/>
        </p:nvSpPr>
        <p:spPr>
          <a:xfrm>
            <a:off x="3417903" y="2832003"/>
            <a:ext cx="587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Seconda importante applicazione….</a:t>
            </a:r>
          </a:p>
        </p:txBody>
      </p:sp>
    </p:spTree>
    <p:extLst>
      <p:ext uri="{BB962C8B-B14F-4D97-AF65-F5344CB8AC3E}">
        <p14:creationId xmlns:p14="http://schemas.microsoft.com/office/powerpoint/2010/main" val="2229001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17D0FC-4DE3-5228-5485-F7DF8C8E5E88}"/>
              </a:ext>
            </a:extLst>
          </p:cNvPr>
          <p:cNvSpPr txBox="1"/>
          <p:nvPr/>
        </p:nvSpPr>
        <p:spPr>
          <a:xfrm>
            <a:off x="369903" y="495384"/>
            <a:ext cx="1145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Supponiamo di voler imporre una serie di vincoli sulla evoluzione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42D7237-2FE8-1019-DF55-3A7A67D7CD49}"/>
                  </a:ext>
                </a:extLst>
              </p:cNvPr>
              <p:cNvSpPr txBox="1"/>
              <p:nvPr/>
            </p:nvSpPr>
            <p:spPr>
              <a:xfrm>
                <a:off x="4944864" y="1047713"/>
                <a:ext cx="6676008" cy="416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 dirty="0"/>
                  <a:t>            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…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42D7237-2FE8-1019-DF55-3A7A67D7C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864" y="1047713"/>
                <a:ext cx="6676008" cy="416974"/>
              </a:xfrm>
              <a:prstGeom prst="rect">
                <a:avLst/>
              </a:prstGeom>
              <a:blipFill>
                <a:blip r:embed="rId2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C84542-E968-4553-6E21-A74070BF758C}"/>
              </a:ext>
            </a:extLst>
          </p:cNvPr>
          <p:cNvSpPr txBox="1"/>
          <p:nvPr/>
        </p:nvSpPr>
        <p:spPr>
          <a:xfrm>
            <a:off x="369903" y="1753922"/>
            <a:ext cx="953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qual è l’effetto?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3C37A7D-B7F0-C21A-8B71-5131C154BD9C}"/>
                  </a:ext>
                </a:extLst>
              </p:cNvPr>
              <p:cNvSpPr txBox="1"/>
              <p:nvPr/>
            </p:nvSpPr>
            <p:spPr>
              <a:xfrm>
                <a:off x="1666042" y="2284751"/>
                <a:ext cx="8238478" cy="443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d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 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…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3C37A7D-B7F0-C21A-8B71-5131C154B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042" y="2284751"/>
                <a:ext cx="8238478" cy="443263"/>
              </a:xfrm>
              <a:prstGeom prst="rect">
                <a:avLst/>
              </a:prstGeom>
              <a:blipFill>
                <a:blip r:embed="rId3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60FA8078-4AE0-FA04-4AA9-489B04634223}"/>
              </a:ext>
            </a:extLst>
          </p:cNvPr>
          <p:cNvSpPr txBox="1"/>
          <p:nvPr/>
        </p:nvSpPr>
        <p:spPr>
          <a:xfrm>
            <a:off x="369903" y="3012460"/>
            <a:ext cx="925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ricordiamo che la matrice di incidenza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356D336-1D84-6EA8-2940-4284243FC283}"/>
                  </a:ext>
                </a:extLst>
              </p:cNvPr>
              <p:cNvSpPr txBox="1"/>
              <p:nvPr/>
            </p:nvSpPr>
            <p:spPr>
              <a:xfrm>
                <a:off x="4527614" y="3617220"/>
                <a:ext cx="49448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</m:sSup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356D336-1D84-6EA8-2940-4284243FC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614" y="3617220"/>
                <a:ext cx="49448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6D45970-93E7-A04C-3B08-9FBD973CEF58}"/>
              </a:ext>
            </a:extLst>
          </p:cNvPr>
          <p:cNvSpPr txBox="1"/>
          <p:nvPr/>
        </p:nvSpPr>
        <p:spPr>
          <a:xfrm>
            <a:off x="369903" y="4268147"/>
            <a:ext cx="936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l’idea è : aggiungere nuovi posti alla rete , </a:t>
            </a:r>
            <a:r>
              <a:rPr lang="it-IT" b="1" dirty="0"/>
              <a:t>posti monitor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5525513-FE27-49B2-D479-6DC25F2F9817}"/>
                  </a:ext>
                </a:extLst>
              </p:cNvPr>
              <p:cNvSpPr txBox="1"/>
              <p:nvPr/>
            </p:nvSpPr>
            <p:spPr>
              <a:xfrm>
                <a:off x="4412204" y="4888296"/>
                <a:ext cx="7010400" cy="416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dirty="0"/>
                  <a:t>   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=1 …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5525513-FE27-49B2-D479-6DC25F2F9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204" y="4888296"/>
                <a:ext cx="7010400" cy="416974"/>
              </a:xfrm>
              <a:prstGeom prst="rect">
                <a:avLst/>
              </a:prstGeom>
              <a:blipFill>
                <a:blip r:embed="rId5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0BF1114-F83F-E2C8-B2C6-DBF0B1C21744}"/>
                  </a:ext>
                </a:extLst>
              </p:cNvPr>
              <p:cNvSpPr txBox="1"/>
              <p:nvPr/>
            </p:nvSpPr>
            <p:spPr>
              <a:xfrm>
                <a:off x="2423604" y="5519732"/>
                <a:ext cx="6551720" cy="41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0BF1114-F83F-E2C8-B2C6-DBF0B1C2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604" y="5519732"/>
                <a:ext cx="6551720" cy="417743"/>
              </a:xfrm>
              <a:prstGeom prst="rect">
                <a:avLst/>
              </a:prstGeom>
              <a:blipFill>
                <a:blip r:embed="rId6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945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60D1A7-0C73-D135-FA62-3E129E429929}"/>
              </a:ext>
            </a:extLst>
          </p:cNvPr>
          <p:cNvSpPr txBox="1"/>
          <p:nvPr/>
        </p:nvSpPr>
        <p:spPr>
          <a:xfrm>
            <a:off x="417251" y="363984"/>
            <a:ext cx="107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 osservi facilmente che…..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3704C41-97FA-B62F-EF7A-864F68487660}"/>
                  </a:ext>
                </a:extLst>
              </p:cNvPr>
              <p:cNvSpPr txBox="1"/>
              <p:nvPr/>
            </p:nvSpPr>
            <p:spPr>
              <a:xfrm>
                <a:off x="793072" y="1091318"/>
                <a:ext cx="11398928" cy="386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sup>
                    </m:sSup>
                  </m:oMath>
                </a14:m>
                <a:r>
                  <a:rPr lang="it-IT" dirty="0"/>
                  <a:t> era un P-invariante per la rete iniziale , saranno P-invarianti per la rete estesa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3704C41-97FA-B62F-EF7A-864F68487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72" y="1091318"/>
                <a:ext cx="11398928" cy="386452"/>
              </a:xfrm>
              <a:prstGeom prst="rect">
                <a:avLst/>
              </a:prstGeom>
              <a:blipFill>
                <a:blip r:embed="rId2"/>
                <a:stretch>
                  <a:fillRect l="-321" t="-4762" b="-238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016F973-FE3E-A1EB-464C-1AFE21A2490E}"/>
                  </a:ext>
                </a:extLst>
              </p:cNvPr>
              <p:cNvSpPr txBox="1"/>
              <p:nvPr/>
            </p:nvSpPr>
            <p:spPr>
              <a:xfrm>
                <a:off x="2139518" y="1704513"/>
                <a:ext cx="7972148" cy="384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: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0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016F973-FE3E-A1EB-464C-1AFE21A24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518" y="1704513"/>
                <a:ext cx="7972148" cy="384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7FD407-1490-5983-32E1-64CB0872526A}"/>
              </a:ext>
            </a:extLst>
          </p:cNvPr>
          <p:cNvSpPr txBox="1"/>
          <p:nvPr/>
        </p:nvSpPr>
        <p:spPr>
          <a:xfrm>
            <a:off x="793072" y="2315400"/>
            <a:ext cx="941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Infatti , detta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4222B54-8937-6A31-FC5A-7BD819909127}"/>
                  </a:ext>
                </a:extLst>
              </p:cNvPr>
              <p:cNvSpPr txBox="1"/>
              <p:nvPr/>
            </p:nvSpPr>
            <p:spPr>
              <a:xfrm>
                <a:off x="5331816" y="2760955"/>
                <a:ext cx="1528367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4222B54-8937-6A31-FC5A-7BD81990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16" y="2760955"/>
                <a:ext cx="1528367" cy="5132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53B5B6C-841D-BF1D-2E5F-84538EEF9677}"/>
              </a:ext>
            </a:extLst>
          </p:cNvPr>
          <p:cNvSpPr txBox="1"/>
          <p:nvPr/>
        </p:nvSpPr>
        <p:spPr>
          <a:xfrm>
            <a:off x="793072" y="3435128"/>
            <a:ext cx="843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 ha banalmente….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1D970C5-97FF-53E3-2E9D-5F0FD4CE953F}"/>
                  </a:ext>
                </a:extLst>
              </p:cNvPr>
              <p:cNvSpPr txBox="1"/>
              <p:nvPr/>
            </p:nvSpPr>
            <p:spPr>
              <a:xfrm>
                <a:off x="3799642" y="3965416"/>
                <a:ext cx="4651899" cy="384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1D970C5-97FF-53E3-2E9D-5F0FD4CE9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42" y="3965416"/>
                <a:ext cx="4651899" cy="3841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B44515D-0C2E-9ABE-F5E1-13F94D2615DD}"/>
              </a:ext>
            </a:extLst>
          </p:cNvPr>
          <p:cNvSpPr txBox="1"/>
          <p:nvPr/>
        </p:nvSpPr>
        <p:spPr>
          <a:xfrm>
            <a:off x="793072" y="4874475"/>
            <a:ext cx="1013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rete iniziale non viene alterata…….</a:t>
            </a:r>
          </a:p>
        </p:txBody>
      </p:sp>
    </p:spTree>
    <p:extLst>
      <p:ext uri="{BB962C8B-B14F-4D97-AF65-F5344CB8AC3E}">
        <p14:creationId xmlns:p14="http://schemas.microsoft.com/office/powerpoint/2010/main" val="278773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BA2BC82-7981-A097-2E90-77FD8977A3F6}"/>
              </a:ext>
            </a:extLst>
          </p:cNvPr>
          <p:cNvSpPr txBox="1"/>
          <p:nvPr/>
        </p:nvSpPr>
        <p:spPr>
          <a:xfrm>
            <a:off x="470516" y="479394"/>
            <a:ext cx="850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 la cosa interessante è……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CF4E6F8-CE79-97DE-CDCC-7A420CBDE8A9}"/>
                  </a:ext>
                </a:extLst>
              </p:cNvPr>
              <p:cNvSpPr txBox="1"/>
              <p:nvPr/>
            </p:nvSpPr>
            <p:spPr>
              <a:xfrm>
                <a:off x="1491450" y="1100831"/>
                <a:ext cx="99074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Esistono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nuovi P-invarianti per la Rete di Petri aumentata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CF4E6F8-CE79-97DE-CDCC-7A420CBDE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450" y="1100831"/>
                <a:ext cx="9907479" cy="369332"/>
              </a:xfrm>
              <a:prstGeom prst="rect">
                <a:avLst/>
              </a:prstGeom>
              <a:blipFill>
                <a:blip r:embed="rId2"/>
                <a:stretch>
                  <a:fillRect l="-431"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4B6E167-3AFE-AA1F-B58F-8DA9598CE8F9}"/>
                  </a:ext>
                </a:extLst>
              </p:cNvPr>
              <p:cNvSpPr txBox="1"/>
              <p:nvPr/>
            </p:nvSpPr>
            <p:spPr>
              <a:xfrm>
                <a:off x="1349406" y="1722268"/>
                <a:ext cx="9365942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: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, 0 , 0 , .. ,1 ,0 , ..0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 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4B6E167-3AFE-AA1F-B58F-8DA9598CE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406" y="1722268"/>
                <a:ext cx="9365942" cy="404983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02045B-EFE2-5826-2B25-3B9C2AA307BF}"/>
              </a:ext>
            </a:extLst>
          </p:cNvPr>
          <p:cNvSpPr txBox="1"/>
          <p:nvPr/>
        </p:nvSpPr>
        <p:spPr>
          <a:xfrm>
            <a:off x="1491450" y="2343705"/>
            <a:ext cx="754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Infatti , si verifica facilmente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E0DDAF4-1FF3-28B1-B49C-A7C97F64E546}"/>
                  </a:ext>
                </a:extLst>
              </p:cNvPr>
              <p:cNvSpPr txBox="1"/>
              <p:nvPr/>
            </p:nvSpPr>
            <p:spPr>
              <a:xfrm>
                <a:off x="2534575" y="2929491"/>
                <a:ext cx="6995604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0 , 0 , …, 1, 0 , …, 0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E0DDAF4-1FF3-28B1-B49C-A7C97F64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575" y="2929491"/>
                <a:ext cx="6995604" cy="552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8B3206-5E0B-5F99-F5DA-C44F972BFD78}"/>
              </a:ext>
            </a:extLst>
          </p:cNvPr>
          <p:cNvSpPr txBox="1"/>
          <p:nvPr/>
        </p:nvSpPr>
        <p:spPr>
          <a:xfrm>
            <a:off x="470516" y="3906314"/>
            <a:ext cx="9001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 siamo sicuri che è bastato introdurre nuove righe per soddisfare i vincoli?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9D074863-9CC3-EDF7-B4B6-C0AF45C60DDE}"/>
                  </a:ext>
                </a:extLst>
              </p:cNvPr>
              <p:cNvSpPr txBox="1"/>
              <p:nvPr/>
            </p:nvSpPr>
            <p:spPr>
              <a:xfrm>
                <a:off x="2126202" y="4587047"/>
                <a:ext cx="6276513" cy="597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9D074863-9CC3-EDF7-B4B6-C0AF45C60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202" y="4587047"/>
                <a:ext cx="6276513" cy="5977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FDB9E0-9E6A-C302-8DFA-E85D29896902}"/>
              </a:ext>
            </a:extLst>
          </p:cNvPr>
          <p:cNvSpPr txBox="1"/>
          <p:nvPr/>
        </p:nvSpPr>
        <p:spPr>
          <a:xfrm>
            <a:off x="435007" y="5505118"/>
            <a:ext cx="9871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verifichiamolo!</a:t>
            </a:r>
          </a:p>
        </p:txBody>
      </p:sp>
    </p:spTree>
    <p:extLst>
      <p:ext uri="{BB962C8B-B14F-4D97-AF65-F5344CB8AC3E}">
        <p14:creationId xmlns:p14="http://schemas.microsoft.com/office/powerpoint/2010/main" val="5642478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652_TF34100736.potx" id="{CD4AFADE-554F-4ABA-A8B0-623A6EAF2CE6}" vid="{0BB8F0A6-14AA-4E8B-9972-CC3665D2409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90339A-8661-42A0-BCF8-FCB14B654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137551-CD8F-4200-B612-C4D85FD8307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Rete</Template>
  <TotalTime>117</TotalTime>
  <Words>675</Words>
  <Application>Microsoft Office PowerPoint</Application>
  <PresentationFormat>Widescreen</PresentationFormat>
  <Paragraphs>130</Paragraphs>
  <Slides>16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Calibri</vt:lpstr>
      <vt:lpstr>Cambria Math</vt:lpstr>
      <vt:lpstr>Century Gothic</vt:lpstr>
      <vt:lpstr>Rete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Nicola Corea</dc:creator>
  <cp:lastModifiedBy>Nicola Corea</cp:lastModifiedBy>
  <cp:revision>2</cp:revision>
  <dcterms:created xsi:type="dcterms:W3CDTF">2023-02-07T14:45:57Z</dcterms:created>
  <dcterms:modified xsi:type="dcterms:W3CDTF">2023-02-09T09:01:55Z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